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10287000" cy="18288000"/>
  <p:embeddedFontLst>
    <p:embeddedFont>
      <p:font typeface="Golos Text" panose="020B0604020202020204" charset="0"/>
      <p:regular r:id="rId40"/>
      <p:bold r:id="rId41"/>
    </p:embeddedFont>
    <p:embeddedFont>
      <p:font typeface="Unbounded" panose="020B0604020202020204" charset="-52"/>
      <p:regular r:id="rId42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48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Медиакит НЭН 2026. Представиться и сказать, сколько времени займёт.</a:t>
            </a: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" name="Google Shape;2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Четыре предложения про то, кто мы. Не читать вслух — назвать главное: честность и сообщество.</a:t>
            </a:r>
            <a:endParaRPr/>
          </a:p>
        </p:txBody>
      </p:sp>
      <p:sp>
        <p:nvSpPr>
          <p:cNvPr id="25" name="Google Shape;2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83 процента — женщины. Ядро 25–34. Аудитория обновляется каждый год сама собой.</a:t>
            </a: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Ядро — родители детей от года до шести. Больше половины с одним ребёнком.</a:t>
            </a:r>
            <a:endParaRPr/>
          </a:p>
        </p:txBody>
      </p:sp>
      <p:sp>
        <p:nvSpPr>
          <p:cNvPr id="72" name="Google Shape;7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ER 4,26% против 0,1–0,2% у платформ. Это и есть разница между нишевым медиа и агрегатором.</a:t>
            </a:r>
            <a:endParaRPr/>
          </a:p>
        </p:txBody>
      </p:sp>
      <p:sp>
        <p:nvSpPr>
          <p:cNvPr id="121" name="Google Shape;12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Это реальные комментарии читателей. Отсюда и работает нативная реклама — как рекомендация.</a:t>
            </a:r>
            <a:endParaRPr/>
          </a:p>
        </p:txBody>
      </p:sp>
      <p:sp>
        <p:nvSpPr>
          <p:cNvPr id="155" name="Google Shape;15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a8ab82894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3fa8ab82894_1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Шесть миллионов человек в месяц суммарно. Под каждую площадку — свой контент.</a:t>
            </a:r>
            <a:endParaRPr/>
          </a:p>
        </p:txBody>
      </p:sp>
      <p:sp>
        <p:nvSpPr>
          <p:cNvPr id="171" name="Google Shape;171;g3fa8ab82894_1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Переход: из чего состоит редакция.</a:t>
            </a:r>
            <a:endParaRPr/>
          </a:p>
        </p:txBody>
      </p:sp>
      <p:sp>
        <p:nvSpPr>
          <p:cNvPr id="207" name="Google Shape;20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Сайт — ядро. Миллион уникальных в месяц, редакционные тексты на сложные темы.</a:t>
            </a:r>
            <a:endParaRPr/>
          </a:p>
        </p:txBody>
      </p:sp>
      <p:sp>
        <p:nvSpPr>
          <p:cNvPr id="214" name="Google Shape;21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Мемы и игры — самый пересылаемый контент. Анонимные вопросы дают рекордный отклик.</a:t>
            </a:r>
            <a:endParaRPr/>
          </a:p>
        </p:txBody>
      </p:sp>
      <p:sp>
        <p:nvSpPr>
          <p:cNvPr id="225" name="Google Shape;225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Эксперты первого ряда: Петрановская, Мурашова. Формат — вопрос-ответ.</a:t>
            </a:r>
            <a:endParaRPr/>
          </a:p>
        </p:txBody>
      </p:sp>
      <p:sp>
        <p:nvSpPr>
          <p:cNvPr id="247" name="Google Shape;24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Рассылка — самая спорящая аудитория, но дочитывают до конца.</a:t>
            </a:r>
            <a:endParaRPr/>
          </a:p>
        </p:txBody>
      </p:sp>
      <p:sp>
        <p:nvSpPr>
          <p:cNvPr id="258" name="Google Shape;25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Три канала под разные задачи: основной, мемный и партнёрский с Балансити.</a:t>
            </a:r>
            <a:endParaRPr/>
          </a:p>
        </p:txBody>
      </p:sp>
      <p:sp>
        <p:nvSpPr>
          <p:cNvPr id="270" name="Google Shape;27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ВК — самая разговорчивая площадка: аудитория отвечает нам в комментариях.</a:t>
            </a:r>
            <a:endParaRPr/>
          </a:p>
        </p:txBody>
      </p:sp>
      <p:sp>
        <p:nvSpPr>
          <p:cNvPr id="288" name="Google Shape;2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Наши собственные интерактивы. Их проходят сами и пересылают друг другу — такие же форматы делаем под бренд.</a:t>
            </a:r>
            <a:endParaRPr/>
          </a:p>
        </p:txBody>
      </p:sp>
      <p:sp>
        <p:nvSpPr>
          <p:cNvPr id="302" name="Google Shape;30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Переход к рекламным форматам. Главная мысль: рекомендация, а не давление.</a:t>
            </a:r>
            <a:endParaRPr/>
          </a:p>
        </p:txBody>
      </p:sp>
      <p:sp>
        <p:nvSpPr>
          <p:cNvPr id="324" name="Google Shape;324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" name="Google Shape;33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Самый быстрый формат: можем выпустить за два дня.</a:t>
            </a:r>
            <a:endParaRPr/>
          </a:p>
        </p:txBody>
      </p:sp>
      <p:sp>
        <p:nvSpPr>
          <p:cNvPr id="332" name="Google Shape;332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Лонгрид: интервью, подборка, лайфхаки, авторская колонка.</a:t>
            </a:r>
            <a:endParaRPr/>
          </a:p>
        </p:txBody>
      </p:sp>
      <p:sp>
        <p:nvSpPr>
          <p:cNvPr id="349" name="Google Shape;34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Отдельная страница с собственным дизайном — максимум внимания к бренду.</a:t>
            </a:r>
            <a:endParaRPr/>
          </a:p>
        </p:txBody>
      </p:sp>
      <p:sp>
        <p:nvSpPr>
          <p:cNvPr id="365" name="Google Shape;365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2" name="Google Shape;38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Тесты — самый кликабельный формат. Есть отдельный раздел на сайте.</a:t>
            </a:r>
            <a:endParaRPr/>
          </a:p>
        </p:txBody>
      </p:sp>
      <p:sp>
        <p:nvSpPr>
          <p:cNvPr id="383" name="Google Shape;38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Карточки, сториз, игры-опросы. Самый виральный формат.</a:t>
            </a:r>
            <a:endParaRPr/>
          </a:p>
        </p:txBody>
      </p:sp>
      <p:sp>
        <p:nvSpPr>
          <p:cNvPr id="399" name="Google Shape;399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Самый большой формат: свой лендинг, видео, игры, интерактив.</a:t>
            </a:r>
            <a:endParaRPr/>
          </a:p>
        </p:txBody>
      </p:sp>
      <p:sp>
        <p:nvSpPr>
          <p:cNvPr id="411" name="Google Shape;411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Проект-навигатор по детским книгам: выбираешь карту — получаешь книгу.</a:t>
            </a:r>
            <a:endParaRPr/>
          </a:p>
        </p:txBody>
      </p:sp>
      <p:sp>
        <p:nvSpPr>
          <p:cNvPr id="419" name="Google Shape;419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Игра о семи родительских миссиях на каникулах.</a:t>
            </a:r>
            <a:endParaRPr/>
          </a:p>
        </p:txBody>
      </p:sp>
      <p:sp>
        <p:nvSpPr>
          <p:cNvPr id="437" name="Google Shape;437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Ностальгия по детству миллениалов, вместе с МТС.</a:t>
            </a:r>
            <a:endParaRPr/>
          </a:p>
        </p:txBody>
      </p:sp>
      <p:sp>
        <p:nvSpPr>
          <p:cNvPr id="452" name="Google Shape;452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Тест на готовность к внезапностям, вместе с Ozon Fresh.</a:t>
            </a:r>
            <a:endParaRPr/>
          </a:p>
        </p:txBody>
      </p:sp>
      <p:sp>
        <p:nvSpPr>
          <p:cNvPr id="467" name="Google Shape;467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Познавательный проект для Самоката с ироничной раскраской.</a:t>
            </a:r>
            <a:endParaRPr/>
          </a:p>
        </p:txBody>
      </p:sp>
      <p:sp>
        <p:nvSpPr>
          <p:cNvPr id="483" name="Google Shape;483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" name="Google Shape;49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Проект с Плюс Детям про новогоднюю атмосферу.</a:t>
            </a:r>
            <a:endParaRPr/>
          </a:p>
        </p:txBody>
      </p:sp>
      <p:sp>
        <p:nvSpPr>
          <p:cNvPr id="499" name="Google Shape;499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Новогодний гид с Экофурилом в формате досье на четырёх монстров.</a:t>
            </a:r>
            <a:endParaRPr/>
          </a:p>
        </p:txBody>
      </p:sp>
      <p:sp>
        <p:nvSpPr>
          <p:cNvPr id="515" name="Google Shape;515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1" name="Google Shape;53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Полноценный курс по детскому сну для Chicco — семь уроков.</a:t>
            </a:r>
            <a:endParaRPr/>
          </a:p>
        </p:txBody>
      </p:sp>
      <p:sp>
        <p:nvSpPr>
          <p:cNvPr id="532" name="Google Shape;532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Стресс-тест для родителей и подбор мебели Лазурит.</a:t>
            </a:r>
            <a:endParaRPr/>
          </a:p>
        </p:txBody>
      </p:sp>
      <p:sp>
        <p:nvSpPr>
          <p:cNvPr id="549" name="Google Shape;549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Фотопроект для NutriClub про выбор способа кормления.</a:t>
            </a:r>
            <a:endParaRPr/>
          </a:p>
        </p:txBody>
      </p:sp>
      <p:sp>
        <p:nvSpPr>
          <p:cNvPr id="566" name="Google Shape;566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Всё, что не укладывается в прайс: курсы, подкасты, офлайн.</a:t>
            </a:r>
            <a:endParaRPr/>
          </a:p>
        </p:txBody>
      </p:sp>
      <p:sp>
        <p:nvSpPr>
          <p:cNvPr id="580" name="Google Shape;580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Контент под ключ: девять уроков для пап, серебро «Серебряного меркурия».</a:t>
            </a:r>
            <a:endParaRPr/>
          </a:p>
        </p:txBody>
      </p:sp>
      <p:sp>
        <p:nvSpPr>
          <p:cNvPr id="588" name="Google Shape;588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9" name="Google Shape;599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Подкаст под задачу HR-команды, который вырос в третий сезон «Родили и не поняли».</a:t>
            </a:r>
            <a:endParaRPr/>
          </a:p>
        </p:txBody>
      </p:sp>
      <p:sp>
        <p:nvSpPr>
          <p:cNvPr id="600" name="Google Shape;600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1" name="Google Shape;611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НЭН — бренд, с которым коллаборируются: украшения, настольные игры.</a:t>
            </a:r>
            <a:endParaRPr/>
          </a:p>
        </p:txBody>
      </p:sp>
      <p:sp>
        <p:nvSpPr>
          <p:cNvPr id="612" name="Google Shape;612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5" name="Google Shape;625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Оставить контакт и предложить прислать прайс и медиаплан.</a:t>
            </a:r>
            <a:endParaRPr/>
          </a:p>
        </p:txBody>
      </p:sp>
      <p:sp>
        <p:nvSpPr>
          <p:cNvPr id="626" name="Google Shape;626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-e-n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net_eto_normalno" TargetMode="External"/><Relationship Id="rId3" Type="http://schemas.openxmlformats.org/officeDocument/2006/relationships/image" Target="../media/image20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memoshnaja" TargetMode="External"/><Relationship Id="rId5" Type="http://schemas.openxmlformats.org/officeDocument/2006/relationships/image" Target="../media/image21.jpg"/><Relationship Id="rId4" Type="http://schemas.openxmlformats.org/officeDocument/2006/relationships/hyperlink" Target="https://t.me/net_etonor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k.ru/net_eto_normalno" TargetMode="Externa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n-e-n.ru/pervoklassnik/" TargetMode="External"/><Relationship Id="rId3" Type="http://schemas.openxmlformats.org/officeDocument/2006/relationships/hyperlink" Target="https://n-e-n.ru/cry/" TargetMode="External"/><Relationship Id="rId7" Type="http://schemas.openxmlformats.org/officeDocument/2006/relationships/hyperlink" Target="https://n-e-n.ru/parenting-game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n-e-n.ru/igrushki-dlya-ucheby/" TargetMode="External"/><Relationship Id="rId3" Type="http://schemas.openxmlformats.org/officeDocument/2006/relationships/image" Target="../media/image28.jpg"/><Relationship Id="rId7" Type="http://schemas.openxmlformats.org/officeDocument/2006/relationships/hyperlink" Target="https://n-e-n.ru/kapsula-dlya-podrostkov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-e-n.ru/igrushki-menyayutsya/?erid=LjN8KbHmh" TargetMode="External"/><Relationship Id="rId5" Type="http://schemas.openxmlformats.org/officeDocument/2006/relationships/hyperlink" Target="https://n-e-n.ru/deti-moyut-posudu/" TargetMode="External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hyperlink" Target="https://n-e-n.ru/podborka-onlayn-shkol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-e-n.ru/svyaz-s-babushkami-i-dedushkami/" TargetMode="External"/><Relationship Id="rId5" Type="http://schemas.openxmlformats.org/officeDocument/2006/relationships/hyperlink" Target="https://n-e-n.ru/lifehacki-nashih-mam/?erid=LjN8Jt1ft" TargetMode="External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n-e-n.ru/naiti-prizvanie/" TargetMode="External"/><Relationship Id="rId3" Type="http://schemas.openxmlformats.org/officeDocument/2006/relationships/image" Target="../media/image32.jpg"/><Relationship Id="rId7" Type="http://schemas.openxmlformats.org/officeDocument/2006/relationships/hyperlink" Target="https://pered-rodami.n-e-n.ru/?erid=LjN8KFUo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-e-n.ru/podarki-rebenku/" TargetMode="External"/><Relationship Id="rId5" Type="http://schemas.openxmlformats.org/officeDocument/2006/relationships/image" Target="../media/image34.jpg"/><Relationship Id="rId4" Type="http://schemas.openxmlformats.org/officeDocument/2006/relationships/image" Target="../media/image33.png"/><Relationship Id="rId9" Type="http://schemas.openxmlformats.org/officeDocument/2006/relationships/hyperlink" Target="https://novogodnie-recepty.n-e-n.ru/?erid=LjN8KFU7H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-e-n.ru/quizes/" TargetMode="External"/><Relationship Id="rId5" Type="http://schemas.openxmlformats.org/officeDocument/2006/relationships/hyperlink" Target="https://n-e-n.ru/quiz/test-na-logiku/?erid=LjN8KSrLx" TargetMode="External"/><Relationship Id="rId4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nizhnye-miry.n-e-n.ru/?erid=LjN8KUGTH" TargetMode="Externa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orodskie-dzhungli.n-e-n.ru/?erid=LjN8KA7Uw" TargetMode="External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trashilki.n-e-n.ru/" TargetMode="External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oditelskie-vnezapnosti.n-e-n.ru/?erid=LjN8KXY8E" TargetMode="External"/><Relationship Id="rId5" Type="http://schemas.openxmlformats.org/officeDocument/2006/relationships/image" Target="../media/image51.jp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storiya-podguznikov.n-e-n.ru/?erid=LjN8KaKpt" TargetMode="External"/><Relationship Id="rId5" Type="http://schemas.openxmlformats.org/officeDocument/2006/relationships/image" Target="../media/image54.jp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ovogodnee-volshebstvo.n-e-n.ru/?erid=LjN8KRYWJ" TargetMode="Externa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to-ukral-prazdnik.n-e-n.ru/" TargetMode="External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hkola-sna.n-e-n.ru/?erid=LjN8KCPDZ" TargetMode="External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oprosy-o-sekse.n-e-n.ru/?erid=LjN8KVsc2" TargetMode="External"/><Relationship Id="rId5" Type="http://schemas.openxmlformats.org/officeDocument/2006/relationships/image" Target="../media/image66.jp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istorii-kormleniya.n-e-n.ru/?erid=LjN8K3m9M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anoshi-club.com/shkola-pap/?ysclid=mtvq38yy5e11175748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usic.yandex.ru/album/16686837" TargetMode="External"/><Relationship Id="rId5" Type="http://schemas.openxmlformats.org/officeDocument/2006/relationships/image" Target="../media/image71.jpg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g"/><Relationship Id="rId5" Type="http://schemas.openxmlformats.org/officeDocument/2006/relationships/hyperlink" Target="https://n-e-n.ru/artfact-i-nen-vypustili-nabory-uhodovoy-kosmetiki/" TargetMode="External"/><Relationship Id="rId4" Type="http://schemas.openxmlformats.org/officeDocument/2006/relationships/hyperlink" Target="https://n-e-n.ru/nen-avgvst/?ysclid=mtvqhio53t177936206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advert@n-e-n.ru" TargetMode="External"/><Relationship Id="rId7" Type="http://schemas.openxmlformats.org/officeDocument/2006/relationships/hyperlink" Target="https://vc.ru/id1256678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hyperlink" Target="https://t.me/nenreklama" TargetMode="Externa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43A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952500" y="838200"/>
            <a:ext cx="116458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3000"/>
              <a:buFont typeface="Unbounded"/>
              <a:buNone/>
            </a:pPr>
            <a:r>
              <a:rPr lang="en-US" sz="3000" b="1" i="0" u="none" strike="noStrike" cap="none">
                <a:solidFill>
                  <a:srgbClr val="FFFBF9"/>
                </a:solidFill>
                <a:latin typeface="Unbounded"/>
                <a:ea typeface="Unbounded"/>
                <a:cs typeface="Unbounded"/>
                <a:sym typeface="Unbounded"/>
              </a:rPr>
              <a:t>НЭН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14213756" y="945356"/>
            <a:ext cx="3433919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C5AF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FFC5AF"/>
                </a:solidFill>
                <a:latin typeface="Golos Text"/>
                <a:ea typeface="Golos Text"/>
                <a:cs typeface="Golos Text"/>
                <a:sym typeface="Golos Text"/>
              </a:rPr>
              <a:t>НЕТ, ЭТО НОРМАЛЬНО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952500" y="3180606"/>
            <a:ext cx="18021300" cy="1481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5397"/>
              </a:lnSpc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10725"/>
              <a:buFont typeface="Unbounded"/>
              <a:buNone/>
            </a:pPr>
            <a:r>
              <a:rPr lang="en-US" sz="10725" b="1" i="0" u="none" strike="noStrike" cap="none">
                <a:solidFill>
                  <a:srgbClr val="FFFBF9"/>
                </a:solidFill>
                <a:latin typeface="Unbounded"/>
                <a:ea typeface="Unbounded"/>
                <a:cs typeface="Unbounded"/>
                <a:sym typeface="Unbounded"/>
              </a:rPr>
              <a:t>Медиакит</a:t>
            </a:r>
            <a:endParaRPr sz="10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952500" y="4795838"/>
            <a:ext cx="18021300" cy="1481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5397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10725"/>
              <a:buFont typeface="Unbounded"/>
              <a:buNone/>
            </a:pPr>
            <a:r>
              <a:rPr lang="en-US" sz="10725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2026</a:t>
            </a:r>
            <a:endParaRPr sz="10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952500" y="8105775"/>
            <a:ext cx="8214000" cy="14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F1F4FF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F1F4FF"/>
                </a:solidFill>
                <a:latin typeface="Golos Text"/>
                <a:ea typeface="Golos Text"/>
                <a:cs typeface="Golos Text"/>
                <a:sym typeface="Golos Text"/>
              </a:rPr>
              <a:t>Первое честное медиа о родительстве в России — и мультиплатформенное сообщество вокруг него.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13443085" y="8848725"/>
            <a:ext cx="3892415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C5AF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FFC5AF"/>
                </a:solidFill>
                <a:latin typeface="Golos Text"/>
                <a:ea typeface="Golos Text"/>
                <a:cs typeface="Golos Text"/>
                <a:sym typeface="Golos Text"/>
              </a:rPr>
              <a:t>Реклама в издании и в соцсетях advert@n-e-n.ru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952500" y="838200"/>
            <a:ext cx="180213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 dirty="0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НЭН</a:t>
            </a:r>
            <a:endParaRPr sz="1725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952500" y="1290638"/>
            <a:ext cx="180213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5250"/>
              <a:buFont typeface="Unbounded"/>
              <a:buNone/>
            </a:pPr>
            <a:r>
              <a:rPr lang="en-US" sz="52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Мы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952500" y="2895600"/>
            <a:ext cx="8058150" cy="2444055"/>
          </a:xfrm>
          <a:prstGeom prst="roundRect">
            <a:avLst>
              <a:gd name="adj" fmla="val 389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1343025" y="3286125"/>
            <a:ext cx="603504" cy="603504"/>
          </a:xfrm>
          <a:prstGeom prst="roundRect">
            <a:avLst>
              <a:gd name="adj" fmla="val 17857"/>
            </a:avLst>
          </a:prstGeom>
          <a:solidFill>
            <a:srgbClr val="FC6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1343025" y="4010025"/>
            <a:ext cx="7495413" cy="97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24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222329"/>
                </a:solidFill>
                <a:latin typeface="Golos Text"/>
                <a:ea typeface="Golos Text"/>
                <a:cs typeface="Golos Text"/>
                <a:sym typeface="Golos Text"/>
              </a:rPr>
              <a:t>Первое честное медиа о родительстве в России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9277350" y="2895600"/>
            <a:ext cx="8058150" cy="2444055"/>
          </a:xfrm>
          <a:prstGeom prst="roundRect">
            <a:avLst>
              <a:gd name="adj" fmla="val 389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9667875" y="3286125"/>
            <a:ext cx="603504" cy="603504"/>
          </a:xfrm>
          <a:prstGeom prst="roundRect">
            <a:avLst>
              <a:gd name="adj" fmla="val 17857"/>
            </a:avLst>
          </a:prstGeom>
          <a:solidFill>
            <a:srgbClr val="FFCD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9667875" y="4010025"/>
            <a:ext cx="7495413" cy="97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24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222329"/>
                </a:solidFill>
                <a:latin typeface="Golos Text"/>
                <a:ea typeface="Golos Text"/>
                <a:cs typeface="Golos Text"/>
                <a:sym typeface="Golos Text"/>
              </a:rPr>
              <a:t>Объединяем читателей в активное и поддерживающее сообщество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952500" y="5606355"/>
            <a:ext cx="8058150" cy="2444055"/>
          </a:xfrm>
          <a:prstGeom prst="roundRect">
            <a:avLst>
              <a:gd name="adj" fmla="val 389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1343025" y="5996880"/>
            <a:ext cx="603504" cy="603504"/>
          </a:xfrm>
          <a:prstGeom prst="roundRect">
            <a:avLst>
              <a:gd name="adj" fmla="val 17857"/>
            </a:avLst>
          </a:prstGeom>
          <a:solidFill>
            <a:srgbClr val="668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1343025" y="6720780"/>
            <a:ext cx="7495413" cy="97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24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222329"/>
                </a:solidFill>
                <a:latin typeface="Golos Text"/>
                <a:ea typeface="Golos Text"/>
                <a:cs typeface="Golos Text"/>
                <a:sym typeface="Golos Text"/>
              </a:rPr>
              <a:t>Создаём эффективную рекламу, которой доверяют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9277350" y="5606355"/>
            <a:ext cx="8058150" cy="2444055"/>
          </a:xfrm>
          <a:prstGeom prst="roundRect">
            <a:avLst>
              <a:gd name="adj" fmla="val 389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9667875" y="5996880"/>
            <a:ext cx="603504" cy="603504"/>
          </a:xfrm>
          <a:prstGeom prst="roundRect">
            <a:avLst>
              <a:gd name="adj" fmla="val 17857"/>
            </a:avLst>
          </a:prstGeom>
          <a:solidFill>
            <a:srgbClr val="F9F2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9667875" y="6720780"/>
            <a:ext cx="8004810" cy="50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24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222329"/>
                </a:solidFill>
                <a:latin typeface="Golos Text"/>
                <a:ea typeface="Golos Text"/>
                <a:cs typeface="Golos Text"/>
                <a:sym typeface="Golos Text"/>
              </a:rPr>
              <a:t>Меняем отношение к родительству — и мир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Picture 40" descr="med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185" y="3423285"/>
            <a:ext cx="329184" cy="329184"/>
          </a:xfrm>
          <a:prstGeom prst="rect">
            <a:avLst/>
          </a:prstGeom>
        </p:spPr>
      </p:pic>
      <p:pic>
        <p:nvPicPr>
          <p:cNvPr id="42" name="Picture 41" descr="commun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5035" y="3423285"/>
            <a:ext cx="329184" cy="329184"/>
          </a:xfrm>
          <a:prstGeom prst="rect">
            <a:avLst/>
          </a:prstGeom>
        </p:spPr>
      </p:pic>
      <p:pic>
        <p:nvPicPr>
          <p:cNvPr id="43" name="Picture 42" descr="ad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185" y="6134040"/>
            <a:ext cx="329184" cy="329184"/>
          </a:xfrm>
          <a:prstGeom prst="rect">
            <a:avLst/>
          </a:prstGeom>
        </p:spPr>
      </p:pic>
      <p:pic>
        <p:nvPicPr>
          <p:cNvPr id="44" name="Picture 43" descr="worl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5035" y="6134040"/>
            <a:ext cx="329184" cy="3291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>
            <a:off x="952500" y="838200"/>
            <a:ext cx="180213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АУДИТОРИЯ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952500" y="1290638"/>
            <a:ext cx="180213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5250"/>
              <a:buFont typeface="Unbounded"/>
              <a:buNone/>
            </a:pPr>
            <a:r>
              <a:rPr lang="en-US" sz="52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Нас читают современные мамы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5"/>
          <p:cNvSpPr/>
          <p:nvPr/>
        </p:nvSpPr>
        <p:spPr>
          <a:xfrm>
            <a:off x="952500" y="2286000"/>
            <a:ext cx="11576685" cy="149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Наша аудитория постоянно обновляется: в России ежегодно появляется примерно 1,5 миллиона новых матерей! (И ещё столько же отцов!)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952500" y="4124325"/>
            <a:ext cx="5334000" cy="1646858"/>
          </a:xfrm>
          <a:prstGeom prst="roundRect">
            <a:avLst>
              <a:gd name="adj" fmla="val 5784"/>
            </a:avLst>
          </a:prstGeom>
          <a:solidFill>
            <a:srgbClr val="FFCD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5"/>
          <p:cNvSpPr/>
          <p:nvPr/>
        </p:nvSpPr>
        <p:spPr>
          <a:xfrm>
            <a:off x="1295400" y="4429125"/>
            <a:ext cx="3137766" cy="107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537"/>
              </a:lnSpc>
              <a:spcBef>
                <a:spcPts val="0"/>
              </a:spcBef>
              <a:spcAft>
                <a:spcPts val="0"/>
              </a:spcAft>
              <a:buClr>
                <a:srgbClr val="47232F"/>
              </a:buClr>
              <a:buSzPts val="7425"/>
              <a:buFont typeface="Unbounded"/>
              <a:buNone/>
            </a:pPr>
            <a:r>
              <a:rPr lang="en-US" sz="7425" b="1" i="0" u="none" strike="noStrike" cap="none">
                <a:solidFill>
                  <a:srgbClr val="47232F"/>
                </a:solidFill>
                <a:latin typeface="Unbounded"/>
                <a:ea typeface="Unbounded"/>
                <a:cs typeface="Unbounded"/>
                <a:sym typeface="Unbounded"/>
              </a:rPr>
              <a:t>83%</a:t>
            </a:r>
            <a:endParaRPr sz="74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4619030" y="5024438"/>
            <a:ext cx="145702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232F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7232F"/>
                </a:solidFill>
                <a:latin typeface="Golos Text"/>
                <a:ea typeface="Golos Text"/>
                <a:cs typeface="Golos Text"/>
                <a:sym typeface="Golos Text"/>
              </a:rPr>
              <a:t>женщины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952500" y="5961683"/>
            <a:ext cx="5334000" cy="1646858"/>
          </a:xfrm>
          <a:prstGeom prst="roundRect">
            <a:avLst>
              <a:gd name="adj" fmla="val 5784"/>
            </a:avLst>
          </a:prstGeom>
          <a:solidFill>
            <a:srgbClr val="F1F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5"/>
          <p:cNvSpPr/>
          <p:nvPr/>
        </p:nvSpPr>
        <p:spPr>
          <a:xfrm>
            <a:off x="1295400" y="6266483"/>
            <a:ext cx="2661694" cy="107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537"/>
              </a:lnSpc>
              <a:spcBef>
                <a:spcPts val="0"/>
              </a:spcBef>
              <a:spcAft>
                <a:spcPts val="0"/>
              </a:spcAft>
              <a:buClr>
                <a:srgbClr val="252F67"/>
              </a:buClr>
              <a:buSzPts val="7425"/>
              <a:buFont typeface="Unbounded"/>
              <a:buNone/>
            </a:pPr>
            <a:r>
              <a:rPr lang="en-US" sz="7425" b="1" i="0" u="none" strike="noStrike" cap="none">
                <a:solidFill>
                  <a:srgbClr val="252F67"/>
                </a:solidFill>
                <a:latin typeface="Unbounded"/>
                <a:ea typeface="Unbounded"/>
                <a:cs typeface="Unbounded"/>
                <a:sym typeface="Unbounded"/>
              </a:rPr>
              <a:t>17%</a:t>
            </a:r>
            <a:endParaRPr sz="74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4664646" y="6861795"/>
            <a:ext cx="1406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52F67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252F67"/>
                </a:solidFill>
                <a:latin typeface="Golos Text"/>
                <a:ea typeface="Golos Text"/>
                <a:cs typeface="Golos Text"/>
                <a:sym typeface="Golos Text"/>
              </a:rPr>
              <a:t>мужчины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6819900" y="4124325"/>
            <a:ext cx="10515600" cy="3500438"/>
          </a:xfrm>
          <a:prstGeom prst="roundRect">
            <a:avLst>
              <a:gd name="adj" fmla="val 2721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5"/>
          <p:cNvSpPr/>
          <p:nvPr/>
        </p:nvSpPr>
        <p:spPr>
          <a:xfrm>
            <a:off x="7210425" y="4476750"/>
            <a:ext cx="10708005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ВОЗРАСТ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7214616" y="4956048"/>
            <a:ext cx="1993392" cy="37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18–24 лет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9208008" y="4965192"/>
            <a:ext cx="1115568" cy="323850"/>
          </a:xfrm>
          <a:prstGeom prst="roundRect">
            <a:avLst>
              <a:gd name="adj" fmla="val 17647"/>
            </a:avLst>
          </a:prstGeom>
          <a:solidFill>
            <a:srgbClr val="C5D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10488168" y="4956048"/>
            <a:ext cx="146304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175"/>
              <a:buFont typeface="Unbounded"/>
              <a:buNone/>
            </a:pPr>
            <a:r>
              <a:rPr lang="en-US" sz="21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8%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7214616" y="5669280"/>
            <a:ext cx="1993392" cy="37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25–34 лет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5"/>
          <p:cNvSpPr/>
          <p:nvPr/>
        </p:nvSpPr>
        <p:spPr>
          <a:xfrm>
            <a:off x="9208008" y="5678424"/>
            <a:ext cx="6702552" cy="323850"/>
          </a:xfrm>
          <a:prstGeom prst="roundRect">
            <a:avLst>
              <a:gd name="adj" fmla="val 17647"/>
            </a:avLst>
          </a:prstGeom>
          <a:solidFill>
            <a:srgbClr val="668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5"/>
          <p:cNvSpPr/>
          <p:nvPr/>
        </p:nvSpPr>
        <p:spPr>
          <a:xfrm>
            <a:off x="16075152" y="5669280"/>
            <a:ext cx="146304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175"/>
              <a:buFont typeface="Unbounded"/>
              <a:buNone/>
            </a:pPr>
            <a:r>
              <a:rPr lang="en-US" sz="21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48%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7214616" y="6382512"/>
            <a:ext cx="1993392" cy="37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35–44 лет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9208008" y="6391656"/>
            <a:ext cx="3355848" cy="323850"/>
          </a:xfrm>
          <a:prstGeom prst="roundRect">
            <a:avLst>
              <a:gd name="adj" fmla="val 17647"/>
            </a:avLst>
          </a:prstGeom>
          <a:solidFill>
            <a:srgbClr val="C5D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12728448" y="6382512"/>
            <a:ext cx="146304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175"/>
              <a:buFont typeface="Unbounded"/>
              <a:buNone/>
            </a:pPr>
            <a:r>
              <a:rPr lang="en-US" sz="21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24%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7214616" y="6931152"/>
            <a:ext cx="1993392" cy="37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45–54 лет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9208008" y="6940296"/>
            <a:ext cx="1115568" cy="323850"/>
          </a:xfrm>
          <a:prstGeom prst="roundRect">
            <a:avLst>
              <a:gd name="adj" fmla="val 17647"/>
            </a:avLst>
          </a:prstGeom>
          <a:solidFill>
            <a:srgbClr val="C5D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10488168" y="6931152"/>
            <a:ext cx="146304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175"/>
              <a:buFont typeface="Unbounded"/>
              <a:buNone/>
            </a:pPr>
            <a:r>
              <a:rPr lang="en-US" sz="21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8%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"/>
          <p:cNvSpPr/>
          <p:nvPr/>
        </p:nvSpPr>
        <p:spPr>
          <a:xfrm>
            <a:off x="952500" y="838200"/>
            <a:ext cx="180213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АУДИТОРИЯ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6"/>
          <p:cNvSpPr/>
          <p:nvPr/>
        </p:nvSpPr>
        <p:spPr>
          <a:xfrm>
            <a:off x="952500" y="1290638"/>
            <a:ext cx="180213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5250"/>
              <a:buFont typeface="Unbounded"/>
              <a:buNone/>
            </a:pPr>
            <a:r>
              <a:rPr lang="en-US" sz="52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Аудитория по детям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952500" y="2438400"/>
            <a:ext cx="8039100" cy="5959227"/>
          </a:xfrm>
          <a:prstGeom prst="roundRect">
            <a:avLst>
              <a:gd name="adj" fmla="val 1598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6"/>
          <p:cNvSpPr/>
          <p:nvPr/>
        </p:nvSpPr>
        <p:spPr>
          <a:xfrm>
            <a:off x="1343025" y="2790825"/>
            <a:ext cx="7983855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ВОЗРАСТ РЕБЁНКА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1344168" y="3262313"/>
            <a:ext cx="2093976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0–6 мес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3419856" y="3286125"/>
            <a:ext cx="466344" cy="285750"/>
          </a:xfrm>
          <a:prstGeom prst="roundRect">
            <a:avLst>
              <a:gd name="adj" fmla="val 20000"/>
            </a:avLst>
          </a:prstGeom>
          <a:solidFill>
            <a:srgbClr val="FFCD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6"/>
          <p:cNvSpPr/>
          <p:nvPr/>
        </p:nvSpPr>
        <p:spPr>
          <a:xfrm>
            <a:off x="4050792" y="3281363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4%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1344168" y="3805237"/>
            <a:ext cx="2093976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6–12 мес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3419856" y="3829050"/>
            <a:ext cx="347472" cy="285750"/>
          </a:xfrm>
          <a:prstGeom prst="roundRect">
            <a:avLst>
              <a:gd name="adj" fmla="val 20000"/>
            </a:avLst>
          </a:prstGeom>
          <a:solidFill>
            <a:srgbClr val="FFCD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3931920" y="3824288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6"/>
          <p:cNvSpPr/>
          <p:nvPr/>
        </p:nvSpPr>
        <p:spPr>
          <a:xfrm>
            <a:off x="1344168" y="4348163"/>
            <a:ext cx="2093976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1–3 года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3419856" y="4371975"/>
            <a:ext cx="4306824" cy="285750"/>
          </a:xfrm>
          <a:prstGeom prst="roundRect">
            <a:avLst>
              <a:gd name="adj" fmla="val 20000"/>
            </a:avLst>
          </a:prstGeom>
          <a:solidFill>
            <a:srgbClr val="FC6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7891272" y="4367213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37%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6"/>
          <p:cNvSpPr/>
          <p:nvPr/>
        </p:nvSpPr>
        <p:spPr>
          <a:xfrm>
            <a:off x="1344168" y="4891088"/>
            <a:ext cx="2093976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3–6 лет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3419856" y="4914900"/>
            <a:ext cx="3493008" cy="285750"/>
          </a:xfrm>
          <a:prstGeom prst="roundRect">
            <a:avLst>
              <a:gd name="adj" fmla="val 20000"/>
            </a:avLst>
          </a:prstGeom>
          <a:solidFill>
            <a:srgbClr val="FC6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7077456" y="4910138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30%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6"/>
          <p:cNvSpPr/>
          <p:nvPr/>
        </p:nvSpPr>
        <p:spPr>
          <a:xfrm>
            <a:off x="1344168" y="5434013"/>
            <a:ext cx="2093976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6–10 лет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6"/>
          <p:cNvSpPr/>
          <p:nvPr/>
        </p:nvSpPr>
        <p:spPr>
          <a:xfrm>
            <a:off x="3419856" y="5457825"/>
            <a:ext cx="1746504" cy="285750"/>
          </a:xfrm>
          <a:prstGeom prst="roundRect">
            <a:avLst>
              <a:gd name="adj" fmla="val 20000"/>
            </a:avLst>
          </a:prstGeom>
          <a:solidFill>
            <a:srgbClr val="FFCD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6"/>
          <p:cNvSpPr/>
          <p:nvPr/>
        </p:nvSpPr>
        <p:spPr>
          <a:xfrm>
            <a:off x="5330952" y="5453063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15%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6"/>
          <p:cNvSpPr/>
          <p:nvPr/>
        </p:nvSpPr>
        <p:spPr>
          <a:xfrm>
            <a:off x="1344168" y="5976938"/>
            <a:ext cx="2093976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10+ лет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6"/>
          <p:cNvSpPr/>
          <p:nvPr/>
        </p:nvSpPr>
        <p:spPr>
          <a:xfrm>
            <a:off x="3419856" y="6000750"/>
            <a:ext cx="813816" cy="285750"/>
          </a:xfrm>
          <a:prstGeom prst="roundRect">
            <a:avLst>
              <a:gd name="adj" fmla="val 20000"/>
            </a:avLst>
          </a:prstGeom>
          <a:solidFill>
            <a:srgbClr val="FFCD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6"/>
          <p:cNvSpPr/>
          <p:nvPr/>
        </p:nvSpPr>
        <p:spPr>
          <a:xfrm>
            <a:off x="4398264" y="5995988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7%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6"/>
          <p:cNvSpPr/>
          <p:nvPr/>
        </p:nvSpPr>
        <p:spPr>
          <a:xfrm>
            <a:off x="1344168" y="6519863"/>
            <a:ext cx="2093976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нет детей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6"/>
          <p:cNvSpPr/>
          <p:nvPr/>
        </p:nvSpPr>
        <p:spPr>
          <a:xfrm>
            <a:off x="3419856" y="6543675"/>
            <a:ext cx="466344" cy="285750"/>
          </a:xfrm>
          <a:prstGeom prst="roundRect">
            <a:avLst>
              <a:gd name="adj" fmla="val 20000"/>
            </a:avLst>
          </a:prstGeom>
          <a:solidFill>
            <a:srgbClr val="E3DB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6"/>
          <p:cNvSpPr/>
          <p:nvPr/>
        </p:nvSpPr>
        <p:spPr>
          <a:xfrm>
            <a:off x="4050792" y="6538913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4%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/>
          <p:nvPr/>
        </p:nvSpPr>
        <p:spPr>
          <a:xfrm>
            <a:off x="9296400" y="2438400"/>
            <a:ext cx="8039100" cy="5959227"/>
          </a:xfrm>
          <a:prstGeom prst="roundRect">
            <a:avLst>
              <a:gd name="adj" fmla="val 1598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6"/>
          <p:cNvSpPr/>
          <p:nvPr/>
        </p:nvSpPr>
        <p:spPr>
          <a:xfrm>
            <a:off x="9686925" y="2790825"/>
            <a:ext cx="7983855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КОЛИЧЕСТВО ДЕТЕЙ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9683496" y="3262313"/>
            <a:ext cx="246888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Один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12207240" y="3286125"/>
            <a:ext cx="3886200" cy="285750"/>
          </a:xfrm>
          <a:prstGeom prst="roundRect">
            <a:avLst>
              <a:gd name="adj" fmla="val 20000"/>
            </a:avLst>
          </a:prstGeom>
          <a:solidFill>
            <a:srgbClr val="668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6"/>
          <p:cNvSpPr/>
          <p:nvPr/>
        </p:nvSpPr>
        <p:spPr>
          <a:xfrm>
            <a:off x="16258032" y="3281363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56%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9683496" y="3805237"/>
            <a:ext cx="246888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Двое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12207240" y="3829050"/>
            <a:ext cx="2084832" cy="285750"/>
          </a:xfrm>
          <a:prstGeom prst="roundRect">
            <a:avLst>
              <a:gd name="adj" fmla="val 20000"/>
            </a:avLst>
          </a:prstGeom>
          <a:solidFill>
            <a:srgbClr val="668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"/>
          <p:cNvSpPr/>
          <p:nvPr/>
        </p:nvSpPr>
        <p:spPr>
          <a:xfrm>
            <a:off x="14456664" y="3824288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30%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9683496" y="4348163"/>
            <a:ext cx="246888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Трое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12207240" y="4371975"/>
            <a:ext cx="484632" cy="285750"/>
          </a:xfrm>
          <a:prstGeom prst="roundRect">
            <a:avLst>
              <a:gd name="adj" fmla="val 20000"/>
            </a:avLst>
          </a:prstGeom>
          <a:solidFill>
            <a:srgbClr val="C5D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"/>
          <p:cNvSpPr/>
          <p:nvPr/>
        </p:nvSpPr>
        <p:spPr>
          <a:xfrm>
            <a:off x="12856464" y="4367213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7%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9683496" y="4891088"/>
            <a:ext cx="246888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Четверо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12207240" y="4914900"/>
            <a:ext cx="347472" cy="285750"/>
          </a:xfrm>
          <a:prstGeom prst="roundRect">
            <a:avLst>
              <a:gd name="adj" fmla="val 20000"/>
            </a:avLst>
          </a:prstGeom>
          <a:solidFill>
            <a:srgbClr val="C5D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"/>
          <p:cNvSpPr/>
          <p:nvPr/>
        </p:nvSpPr>
        <p:spPr>
          <a:xfrm>
            <a:off x="12719304" y="4910138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5%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9683496" y="5596128"/>
            <a:ext cx="2468880" cy="37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Пятеро и больше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12207240" y="5624513"/>
            <a:ext cx="137160" cy="285750"/>
          </a:xfrm>
          <a:prstGeom prst="roundRect">
            <a:avLst>
              <a:gd name="adj" fmla="val 20000"/>
            </a:avLst>
          </a:prstGeom>
          <a:solidFill>
            <a:srgbClr val="C5D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"/>
          <p:cNvSpPr/>
          <p:nvPr/>
        </p:nvSpPr>
        <p:spPr>
          <a:xfrm>
            <a:off x="12508992" y="5619750"/>
            <a:ext cx="914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9686925" y="6310313"/>
            <a:ext cx="7258050" cy="1734889"/>
          </a:xfrm>
          <a:prstGeom prst="roundRect">
            <a:avLst>
              <a:gd name="adj" fmla="val 5490"/>
            </a:avLst>
          </a:prstGeom>
          <a:solidFill>
            <a:srgbClr val="F9F2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"/>
          <p:cNvSpPr/>
          <p:nvPr/>
        </p:nvSpPr>
        <p:spPr>
          <a:xfrm>
            <a:off x="9991725" y="6577013"/>
            <a:ext cx="6847903" cy="1239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332F17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Больше половины читателей — родители первого </a:t>
            </a:r>
            <a:r>
              <a:rPr lang="en-US" sz="2175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ребёнка</a:t>
            </a:r>
            <a:r>
              <a:rPr lang="en-US" sz="2175" b="0" i="0" u="none" strike="noStrike" cap="none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: они ищут ответы и покупают впервые.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/>
          <p:nvPr/>
        </p:nvSpPr>
        <p:spPr>
          <a:xfrm>
            <a:off x="952500" y="838200"/>
            <a:ext cx="180213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ЛОЯЛЬНОСТЬ · 1 ИЗ 2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952500" y="1290638"/>
            <a:ext cx="18021300" cy="620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Высокая лояльность аудитории — нишевое медиа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952500" y="2178323"/>
            <a:ext cx="4709160" cy="97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24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222329"/>
                </a:solidFill>
                <a:latin typeface="Golos Text"/>
                <a:ea typeface="Golos Text"/>
                <a:cs typeface="Golos Text"/>
                <a:sym typeface="Golos Text"/>
              </a:rPr>
              <a:t>Ценность нишевой аудитории для бренда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/>
          <p:nvPr/>
        </p:nvSpPr>
        <p:spPr>
          <a:xfrm>
            <a:off x="952500" y="3288878"/>
            <a:ext cx="4709160" cy="146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Прямой контакт с нашими читателями — мы спрашиваем, они отвечают, комментируют и эмоционально откликаются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952500" y="4889078"/>
            <a:ext cx="4709160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Возможность провести опрос/тест-драйв, собрать данные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952500" y="5774903"/>
            <a:ext cx="5029200" cy="749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Лояльность и вовлечённость: ER на порядок выше, чем у платформ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/>
          <p:nvPr/>
        </p:nvSpPr>
        <p:spPr>
          <a:xfrm>
            <a:off x="952500" y="6946478"/>
            <a:ext cx="4709160" cy="1109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*аудитория платформ замыкается на самих площадках, в соцсетях практически не представлена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6057900" y="2178323"/>
            <a:ext cx="1240536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ДОВЕРИЕ И ВОВЛЕЧЁННОСТЬ В СОЦСЕТЯХ · ER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6057900" y="3240360"/>
            <a:ext cx="124053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3D12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B93D12"/>
                </a:solidFill>
                <a:latin typeface="Golos Text"/>
                <a:ea typeface="Golos Text"/>
                <a:cs typeface="Golos Text"/>
                <a:sym typeface="Golos Text"/>
              </a:rPr>
              <a:t>НИШЕВЫЕ МЕДИА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6057900" y="3635648"/>
            <a:ext cx="17826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НЭН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8436850" y="3640410"/>
            <a:ext cx="8351091" cy="328538"/>
          </a:xfrm>
          <a:prstGeom prst="roundRect">
            <a:avLst>
              <a:gd name="adj" fmla="val 50000"/>
            </a:avLst>
          </a:prstGeom>
          <a:solidFill>
            <a:srgbClr val="FC60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"/>
          <p:cNvSpPr/>
          <p:nvPr/>
        </p:nvSpPr>
        <p:spPr>
          <a:xfrm>
            <a:off x="16896531" y="3635648"/>
            <a:ext cx="10485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 dirty="0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4,26%</a:t>
            </a:r>
            <a:endParaRPr sz="1875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6057900" y="4069035"/>
            <a:ext cx="24099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Chips Journal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8420100" y="4069035"/>
            <a:ext cx="6090000" cy="285900"/>
          </a:xfrm>
          <a:prstGeom prst="roundRect">
            <a:avLst>
              <a:gd name="adj" fmla="val 20000"/>
            </a:avLst>
          </a:prstGeom>
          <a:solidFill>
            <a:srgbClr val="FFC5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"/>
          <p:cNvSpPr/>
          <p:nvPr/>
        </p:nvSpPr>
        <p:spPr>
          <a:xfrm>
            <a:off x="14605248" y="4064273"/>
            <a:ext cx="1124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2,31%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6057900" y="4497660"/>
            <a:ext cx="24099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Мел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8420100" y="4497660"/>
            <a:ext cx="676500" cy="285900"/>
          </a:xfrm>
          <a:prstGeom prst="roundRect">
            <a:avLst>
              <a:gd name="adj" fmla="val 20000"/>
            </a:avLst>
          </a:prstGeom>
          <a:solidFill>
            <a:srgbClr val="FFC5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7"/>
          <p:cNvSpPr/>
          <p:nvPr/>
        </p:nvSpPr>
        <p:spPr>
          <a:xfrm>
            <a:off x="9191997" y="4492898"/>
            <a:ext cx="1124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0,24%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6057900" y="5664473"/>
            <a:ext cx="124053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ПЛАТФОРМЫ*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6057900" y="6064523"/>
            <a:ext cx="24099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Babyblog.ru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8420100" y="6064523"/>
            <a:ext cx="451200" cy="285900"/>
          </a:xfrm>
          <a:prstGeom prst="roundRect">
            <a:avLst>
              <a:gd name="adj" fmla="val 20000"/>
            </a:avLst>
          </a:prstGeom>
          <a:solidFill>
            <a:srgbClr val="E3DB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8966448" y="6059760"/>
            <a:ext cx="1124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0,17%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6057900" y="6493148"/>
            <a:ext cx="24099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Deti.Mail.ru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8420100" y="6493148"/>
            <a:ext cx="451200" cy="285900"/>
          </a:xfrm>
          <a:prstGeom prst="roundRect">
            <a:avLst>
              <a:gd name="adj" fmla="val 20000"/>
            </a:avLst>
          </a:prstGeom>
          <a:solidFill>
            <a:srgbClr val="E3DB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7"/>
          <p:cNvSpPr/>
          <p:nvPr/>
        </p:nvSpPr>
        <p:spPr>
          <a:xfrm>
            <a:off x="8966448" y="6488385"/>
            <a:ext cx="1124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0,15%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6057900" y="6921773"/>
            <a:ext cx="24099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Baby.ru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8420100" y="6921773"/>
            <a:ext cx="112800" cy="285900"/>
          </a:xfrm>
          <a:prstGeom prst="roundRect">
            <a:avLst>
              <a:gd name="adj" fmla="val 50000"/>
            </a:avLst>
          </a:prstGeom>
          <a:solidFill>
            <a:srgbClr val="E3DB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7"/>
          <p:cNvSpPr/>
          <p:nvPr/>
        </p:nvSpPr>
        <p:spPr>
          <a:xfrm>
            <a:off x="8628087" y="6917010"/>
            <a:ext cx="1124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875"/>
              <a:buFont typeface="Unbounded"/>
              <a:buNone/>
            </a:pPr>
            <a:r>
              <a:rPr lang="en-US" sz="187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0%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/>
          <p:nvPr/>
        </p:nvSpPr>
        <p:spPr>
          <a:xfrm>
            <a:off x="1000125" y="1047750"/>
            <a:ext cx="942975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ЛОЯЛЬНОСТЬ · 2 ИЗ 2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1000125" y="1500188"/>
            <a:ext cx="8829675" cy="1786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Высокая лояльность аудитории — качество контента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1000125" y="3496494"/>
            <a:ext cx="8829675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Наши медиа и сообщества становятся опорой для многих, поэтому нативная реклама воспринимается как полезная рекомендация.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9515475" y="1295400"/>
            <a:ext cx="7762875" cy="1448693"/>
          </a:xfrm>
          <a:custGeom>
            <a:avLst/>
            <a:gdLst/>
            <a:ahLst/>
            <a:cxnLst/>
            <a:rect l="l" t="t" r="r" b="b"/>
            <a:pathLst>
              <a:path w="7762875" h="1448693" extrusionOk="0">
                <a:moveTo>
                  <a:pt x="228600" y="0"/>
                </a:moveTo>
                <a:lnTo>
                  <a:pt x="7534275" y="0"/>
                </a:lnTo>
                <a:cubicBezTo>
                  <a:pt x="7594903" y="0"/>
                  <a:pt x="7653049" y="24085"/>
                  <a:pt x="7695920" y="66955"/>
                </a:cubicBezTo>
                <a:cubicBezTo>
                  <a:pt x="7738790" y="109826"/>
                  <a:pt x="7762875" y="167972"/>
                  <a:pt x="7762875" y="228600"/>
                </a:cubicBezTo>
                <a:lnTo>
                  <a:pt x="7762875" y="1220093"/>
                </a:lnTo>
                <a:cubicBezTo>
                  <a:pt x="7762875" y="1346345"/>
                  <a:pt x="7660527" y="1448693"/>
                  <a:pt x="7534275" y="1448693"/>
                </a:cubicBezTo>
                <a:lnTo>
                  <a:pt x="57150" y="1448693"/>
                </a:lnTo>
                <a:cubicBezTo>
                  <a:pt x="25587" y="1448693"/>
                  <a:pt x="0" y="1423106"/>
                  <a:pt x="0" y="1391543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1F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"/>
          <p:cNvSpPr/>
          <p:nvPr/>
        </p:nvSpPr>
        <p:spPr>
          <a:xfrm>
            <a:off x="9896475" y="1619250"/>
            <a:ext cx="7210800" cy="8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252F67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252F67"/>
                </a:solidFill>
                <a:latin typeface="Golos Text"/>
                <a:ea typeface="Golos Text"/>
                <a:cs typeface="Golos Text"/>
                <a:sym typeface="Golos Text"/>
              </a:rPr>
              <a:t>Вы — кладезь опыта, историй, юмора и правды в родительстве! Спасибо вам за вас!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8382000" y="5143500"/>
            <a:ext cx="7534275" cy="1849189"/>
          </a:xfrm>
          <a:custGeom>
            <a:avLst/>
            <a:gdLst/>
            <a:ahLst/>
            <a:cxnLst/>
            <a:rect l="l" t="t" r="r" b="b"/>
            <a:pathLst>
              <a:path w="7534275" h="1849189" extrusionOk="0">
                <a:moveTo>
                  <a:pt x="228600" y="0"/>
                </a:moveTo>
                <a:lnTo>
                  <a:pt x="7305675" y="0"/>
                </a:lnTo>
                <a:cubicBezTo>
                  <a:pt x="7366303" y="0"/>
                  <a:pt x="7424449" y="24085"/>
                  <a:pt x="7467320" y="66955"/>
                </a:cubicBezTo>
                <a:cubicBezTo>
                  <a:pt x="7510190" y="109826"/>
                  <a:pt x="7534275" y="167972"/>
                  <a:pt x="7534275" y="228600"/>
                </a:cubicBezTo>
                <a:lnTo>
                  <a:pt x="7534275" y="1792039"/>
                </a:lnTo>
                <a:cubicBezTo>
                  <a:pt x="7534275" y="1823602"/>
                  <a:pt x="7508688" y="1849189"/>
                  <a:pt x="7477125" y="1849189"/>
                </a:cubicBezTo>
                <a:lnTo>
                  <a:pt x="228600" y="1849189"/>
                </a:lnTo>
                <a:cubicBezTo>
                  <a:pt x="102348" y="1849189"/>
                  <a:pt x="0" y="1746841"/>
                  <a:pt x="0" y="1620589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CD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8"/>
          <p:cNvSpPr/>
          <p:nvPr/>
        </p:nvSpPr>
        <p:spPr>
          <a:xfrm>
            <a:off x="8763000" y="5467350"/>
            <a:ext cx="6975443" cy="1239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47232F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7232F"/>
                </a:solidFill>
                <a:latin typeface="Golos Text"/>
                <a:ea typeface="Golos Text"/>
                <a:cs typeface="Golos Text"/>
                <a:sym typeface="Golos Text"/>
              </a:rPr>
              <a:t>Невероятно поддерживает ваше издание НЭН! Все мои друзья тоже читают. На этом и держимся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10972800" y="7620000"/>
            <a:ext cx="6315075" cy="1849189"/>
          </a:xfrm>
          <a:custGeom>
            <a:avLst/>
            <a:gdLst/>
            <a:ahLst/>
            <a:cxnLst/>
            <a:rect l="l" t="t" r="r" b="b"/>
            <a:pathLst>
              <a:path w="6315075" h="1849189" extrusionOk="0">
                <a:moveTo>
                  <a:pt x="228600" y="0"/>
                </a:moveTo>
                <a:lnTo>
                  <a:pt x="6086475" y="0"/>
                </a:lnTo>
                <a:cubicBezTo>
                  <a:pt x="6147103" y="0"/>
                  <a:pt x="6205249" y="24085"/>
                  <a:pt x="6248120" y="66955"/>
                </a:cubicBezTo>
                <a:cubicBezTo>
                  <a:pt x="6290990" y="109826"/>
                  <a:pt x="6315075" y="167972"/>
                  <a:pt x="6315075" y="228600"/>
                </a:cubicBezTo>
                <a:lnTo>
                  <a:pt x="6315075" y="1620589"/>
                </a:lnTo>
                <a:cubicBezTo>
                  <a:pt x="6315075" y="1746841"/>
                  <a:pt x="6212727" y="1849189"/>
                  <a:pt x="6086475" y="1849189"/>
                </a:cubicBezTo>
                <a:lnTo>
                  <a:pt x="57150" y="1849189"/>
                </a:lnTo>
                <a:cubicBezTo>
                  <a:pt x="25587" y="1849189"/>
                  <a:pt x="0" y="1823602"/>
                  <a:pt x="0" y="1792039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9F2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"/>
          <p:cNvSpPr/>
          <p:nvPr/>
        </p:nvSpPr>
        <p:spPr>
          <a:xfrm>
            <a:off x="11353800" y="7943850"/>
            <a:ext cx="5719667" cy="1239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332F17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Моему ребёнку пять, и я не представляю своё родительство без НЭН!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10168125" y="3238500"/>
            <a:ext cx="6667500" cy="1448693"/>
          </a:xfrm>
          <a:custGeom>
            <a:avLst/>
            <a:gdLst/>
            <a:ahLst/>
            <a:cxnLst/>
            <a:rect l="l" t="t" r="r" b="b"/>
            <a:pathLst>
              <a:path w="6667500" h="1448693" extrusionOk="0">
                <a:moveTo>
                  <a:pt x="228600" y="0"/>
                </a:moveTo>
                <a:lnTo>
                  <a:pt x="6438900" y="0"/>
                </a:lnTo>
                <a:cubicBezTo>
                  <a:pt x="6499528" y="0"/>
                  <a:pt x="6557674" y="24085"/>
                  <a:pt x="6600545" y="66955"/>
                </a:cubicBezTo>
                <a:cubicBezTo>
                  <a:pt x="6643415" y="109826"/>
                  <a:pt x="6667500" y="167972"/>
                  <a:pt x="6667500" y="228600"/>
                </a:cubicBezTo>
                <a:lnTo>
                  <a:pt x="6667500" y="1220093"/>
                </a:lnTo>
                <a:cubicBezTo>
                  <a:pt x="6667500" y="1346345"/>
                  <a:pt x="6565152" y="1448693"/>
                  <a:pt x="6438900" y="1448693"/>
                </a:cubicBezTo>
                <a:lnTo>
                  <a:pt x="57150" y="1448693"/>
                </a:lnTo>
                <a:cubicBezTo>
                  <a:pt x="25587" y="1448693"/>
                  <a:pt x="0" y="1423106"/>
                  <a:pt x="0" y="1391543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F4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"/>
          <p:cNvSpPr/>
          <p:nvPr/>
        </p:nvSpPr>
        <p:spPr>
          <a:xfrm>
            <a:off x="10549125" y="3562350"/>
            <a:ext cx="6082800" cy="8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64291A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64291A"/>
                </a:solidFill>
                <a:latin typeface="Golos Text"/>
                <a:ea typeface="Golos Text"/>
                <a:cs typeface="Golos Text"/>
                <a:sym typeface="Golos Text"/>
              </a:rPr>
              <a:t>Страшно представить, каким было бы моё родительство без вас!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59;p8"/>
          <p:cNvSpPr/>
          <p:nvPr/>
        </p:nvSpPr>
        <p:spPr>
          <a:xfrm>
            <a:off x="996696" y="5024560"/>
            <a:ext cx="8833104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725"/>
              <a:buFont typeface="Golos Text"/>
              <a:buNone/>
            </a:pPr>
            <a:r>
              <a:rPr lang="en-US" sz="1725" b="0" i="0" u="none" strike="noStrike" cap="none" dirty="0" err="1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Из</a:t>
            </a:r>
            <a:r>
              <a:rPr lang="en-US" sz="1725" b="0" i="0" u="none" strike="noStrike" cap="none" dirty="0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r>
              <a:rPr lang="en-US" sz="1725" b="0" i="0" u="none" strike="noStrike" cap="none" dirty="0" err="1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комментариев</a:t>
            </a:r>
            <a:r>
              <a:rPr lang="en-US" sz="1725" b="0" i="0" u="none" strike="noStrike" cap="none" dirty="0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r>
              <a:rPr lang="en-US" sz="1725" b="0" i="0" u="none" strike="noStrike" cap="none" dirty="0" err="1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читателей</a:t>
            </a:r>
            <a:r>
              <a:rPr lang="en-US" sz="1725" b="0" i="0" u="none" strike="noStrike" cap="none" dirty="0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 в </a:t>
            </a:r>
            <a:r>
              <a:rPr lang="en-US" sz="1725" b="0" i="0" u="none" strike="noStrike" cap="none" dirty="0" err="1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соцсетях</a:t>
            </a:r>
            <a:r>
              <a:rPr lang="en-US" sz="1725" b="0" i="0" u="none" strike="noStrike" cap="none" dirty="0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 НЭН</a:t>
            </a:r>
            <a:endParaRPr sz="2175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/>
          <p:nvPr/>
        </p:nvSpPr>
        <p:spPr>
          <a:xfrm>
            <a:off x="952500" y="838200"/>
            <a:ext cx="180213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ОХВАТ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952500" y="1989758"/>
            <a:ext cx="57198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5250"/>
              <a:buFont typeface="Unbounded"/>
              <a:buNone/>
            </a:pPr>
            <a:r>
              <a:rPr lang="en-US" sz="52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Экосистема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12724581" y="1290638"/>
            <a:ext cx="4611000" cy="10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lnSpc>
                <a:spcPct val="88537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7425"/>
              <a:buFont typeface="Unbounded"/>
              <a:buNone/>
            </a:pPr>
            <a:r>
              <a:rPr lang="en-US" sz="7425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6 млн</a:t>
            </a:r>
            <a:endParaRPr sz="74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12724581" y="2423145"/>
            <a:ext cx="46110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человек в месяц · общий охват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952500" y="3023220"/>
            <a:ext cx="10791900" cy="10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Мы — мультиплатформенное сообщество с уникальным контентом для каждой площадки.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952500" y="4375770"/>
            <a:ext cx="3924300" cy="4763400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9"/>
          <p:cNvSpPr/>
          <p:nvPr/>
        </p:nvSpPr>
        <p:spPr>
          <a:xfrm>
            <a:off x="1304925" y="4728195"/>
            <a:ext cx="3315900" cy="9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r>
              <a:rPr lang="en-US" sz="28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Соцсети и платформы</a:t>
            </a:r>
            <a:endParaRPr sz="2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1304925" y="5766420"/>
            <a:ext cx="35415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243"/>
              </a:lnSpc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4500"/>
              <a:buFont typeface="Unbounded"/>
              <a:buNone/>
            </a:pPr>
            <a:r>
              <a:rPr lang="en-US" sz="4500" b="1" i="0" u="none" strike="noStrike" cap="none">
                <a:solidFill>
                  <a:srgbClr val="6684FF"/>
                </a:solidFill>
                <a:latin typeface="Unbounded"/>
                <a:ea typeface="Unbounded"/>
                <a:cs typeface="Unbounded"/>
                <a:sym typeface="Unbounded"/>
              </a:rPr>
              <a:t>5 млн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1304925" y="6556995"/>
            <a:ext cx="35415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охват в месяц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1304925" y="7023720"/>
            <a:ext cx="3219600" cy="9600"/>
          </a:xfrm>
          <a:prstGeom prst="rect">
            <a:avLst/>
          </a:prstGeom>
          <a:solidFill>
            <a:srgbClr val="E3DB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"/>
          <p:cNvSpPr/>
          <p:nvPr/>
        </p:nvSpPr>
        <p:spPr>
          <a:xfrm>
            <a:off x="1304925" y="7223745"/>
            <a:ext cx="33159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950"/>
              <a:buFont typeface="Unbounded"/>
              <a:buNone/>
            </a:pPr>
            <a:r>
              <a:rPr lang="en-US" sz="19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VK · Telegram · Дзен · ОК · Pinterest · X · Макс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1304925" y="8453289"/>
            <a:ext cx="35415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800 тыс. подписчиков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5105400" y="4375770"/>
            <a:ext cx="3924300" cy="4763400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9"/>
          <p:cNvSpPr/>
          <p:nvPr/>
        </p:nvSpPr>
        <p:spPr>
          <a:xfrm>
            <a:off x="5457825" y="4728195"/>
            <a:ext cx="35415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r>
              <a:rPr lang="en-US" sz="28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Сайт</a:t>
            </a:r>
            <a:endParaRPr sz="2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457825" y="5313983"/>
            <a:ext cx="35415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243"/>
              </a:lnSpc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4500"/>
              <a:buFont typeface="Unbounded"/>
              <a:buNone/>
            </a:pPr>
            <a:r>
              <a:rPr lang="en-US" sz="4500" b="1" i="0" u="none" strike="noStrike" cap="none">
                <a:solidFill>
                  <a:srgbClr val="6684FF"/>
                </a:solidFill>
                <a:latin typeface="Unbounded"/>
                <a:ea typeface="Unbounded"/>
                <a:cs typeface="Unbounded"/>
                <a:sym typeface="Unbounded"/>
              </a:rPr>
              <a:t>1 млн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5457825" y="6104558"/>
            <a:ext cx="33159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уникальных пользователей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5457825" y="8272314"/>
            <a:ext cx="3219600" cy="9600"/>
          </a:xfrm>
          <a:prstGeom prst="rect">
            <a:avLst/>
          </a:prstGeom>
          <a:solidFill>
            <a:srgbClr val="E3DB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"/>
          <p:cNvSpPr/>
          <p:nvPr/>
        </p:nvSpPr>
        <p:spPr>
          <a:xfrm>
            <a:off x="5457825" y="8453289"/>
            <a:ext cx="33159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n-e-n.ru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9258300" y="4375770"/>
            <a:ext cx="3924300" cy="4763400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9"/>
          <p:cNvSpPr/>
          <p:nvPr/>
        </p:nvSpPr>
        <p:spPr>
          <a:xfrm>
            <a:off x="9610725" y="4728195"/>
            <a:ext cx="3315900" cy="9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r>
              <a:rPr lang="en-US" sz="28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Видео и аудио</a:t>
            </a:r>
            <a:endParaRPr sz="2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9610725" y="5766420"/>
            <a:ext cx="35415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243"/>
              </a:lnSpc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4500"/>
              <a:buFont typeface="Unbounded"/>
              <a:buNone/>
            </a:pPr>
            <a:r>
              <a:rPr lang="en-US" sz="4500" b="1" i="0" u="none" strike="noStrike" cap="none">
                <a:solidFill>
                  <a:srgbClr val="6684FF"/>
                </a:solidFill>
                <a:latin typeface="Unbounded"/>
                <a:ea typeface="Unbounded"/>
                <a:cs typeface="Unbounded"/>
                <a:sym typeface="Unbounded"/>
              </a:rPr>
              <a:t>130 тыс.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9610725" y="6556995"/>
            <a:ext cx="35415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подписчиков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9610725" y="7023720"/>
            <a:ext cx="3219600" cy="9600"/>
          </a:xfrm>
          <a:prstGeom prst="rect">
            <a:avLst/>
          </a:prstGeom>
          <a:solidFill>
            <a:srgbClr val="E3DB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"/>
          <p:cNvSpPr/>
          <p:nvPr/>
        </p:nvSpPr>
        <p:spPr>
          <a:xfrm>
            <a:off x="9610725" y="7223745"/>
            <a:ext cx="33159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1950"/>
              <a:buFont typeface="Unbounded"/>
              <a:buNone/>
            </a:pPr>
            <a:r>
              <a:rPr lang="en-US" sz="19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YouTube · TikTok · Apple Podcasts · Я.Музыка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9610725" y="8453289"/>
            <a:ext cx="35415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112 тыс. охват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13411200" y="4375770"/>
            <a:ext cx="3924300" cy="4763400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"/>
          <p:cNvSpPr/>
          <p:nvPr/>
        </p:nvSpPr>
        <p:spPr>
          <a:xfrm>
            <a:off x="13763625" y="4728195"/>
            <a:ext cx="35415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r>
              <a:rPr lang="en-US" sz="28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Рассылка</a:t>
            </a:r>
            <a:endParaRPr sz="2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13763625" y="5313983"/>
            <a:ext cx="35415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243"/>
              </a:lnSpc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4500"/>
              <a:buFont typeface="Unbounded"/>
              <a:buNone/>
            </a:pPr>
            <a:r>
              <a:rPr lang="en-US" sz="4500" b="1" i="0" u="none" strike="noStrike" cap="none">
                <a:solidFill>
                  <a:srgbClr val="6684FF"/>
                </a:solidFill>
                <a:latin typeface="Unbounded"/>
                <a:ea typeface="Unbounded"/>
                <a:cs typeface="Unbounded"/>
                <a:sym typeface="Unbounded"/>
              </a:rPr>
              <a:t>43 тыс.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13763625" y="6104558"/>
            <a:ext cx="35415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подписчиков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13763625" y="8272314"/>
            <a:ext cx="3219600" cy="9600"/>
          </a:xfrm>
          <a:prstGeom prst="rect">
            <a:avLst/>
          </a:prstGeom>
          <a:solidFill>
            <a:srgbClr val="E3DB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"/>
          <p:cNvSpPr/>
          <p:nvPr/>
        </p:nvSpPr>
        <p:spPr>
          <a:xfrm>
            <a:off x="13763625" y="8453289"/>
            <a:ext cx="33159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письма раз в неделю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43A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/>
          <p:nvPr/>
        </p:nvSpPr>
        <p:spPr>
          <a:xfrm>
            <a:off x="952500" y="4171504"/>
            <a:ext cx="18021300" cy="57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9048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(1)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952500" y="4972496"/>
            <a:ext cx="180213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591"/>
              </a:lnSpc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9000"/>
              <a:buFont typeface="Unbounded"/>
              <a:buNone/>
            </a:pPr>
            <a:r>
              <a:rPr lang="en-US" sz="9000" b="1" i="0" u="none" strike="noStrike" cap="none">
                <a:solidFill>
                  <a:srgbClr val="FFFBF9"/>
                </a:solidFill>
                <a:latin typeface="Unbounded"/>
                <a:ea typeface="Unbounded"/>
                <a:cs typeface="Unbounded"/>
                <a:sym typeface="Unbounded"/>
              </a:rPr>
              <a:t>Что мы делаем?</a:t>
            </a:r>
            <a:endParaRPr sz="9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11" descr="preencoded.png"/>
          <p:cNvPicPr preferRelativeResize="0"/>
          <p:nvPr/>
        </p:nvPicPr>
        <p:blipFill rotWithShape="1">
          <a:blip r:embed="rId3">
            <a:alphaModFix/>
          </a:blip>
          <a:srcRect b="-85"/>
          <a:stretch/>
        </p:blipFill>
        <p:spPr>
          <a:xfrm>
            <a:off x="10325100" y="3324225"/>
            <a:ext cx="6981825" cy="6962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1"/>
          <p:cNvSpPr/>
          <p:nvPr/>
        </p:nvSpPr>
        <p:spPr>
          <a:xfrm>
            <a:off x="1000125" y="1047750"/>
            <a:ext cx="942975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САЙТ · N-E-N.RU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1"/>
          <p:cNvSpPr/>
          <p:nvPr/>
        </p:nvSpPr>
        <p:spPr>
          <a:xfrm>
            <a:off x="1000125" y="1500188"/>
            <a:ext cx="8829675" cy="1786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Мы — первое медиа о детях, которое пишет с заботой о родителях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1"/>
          <p:cNvSpPr/>
          <p:nvPr/>
        </p:nvSpPr>
        <p:spPr>
          <a:xfrm>
            <a:off x="1000125" y="3515544"/>
            <a:ext cx="8829675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В статьях мы открыто говорим на сложные темы, выстраиваем культуру взаимоподдержки, боремся против стигматизации родительства — и побеждаем!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917075" y="8477250"/>
            <a:ext cx="3427800" cy="10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739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7200"/>
              <a:buFont typeface="Unbounded"/>
              <a:buNone/>
            </a:pPr>
            <a:r>
              <a:rPr lang="en-US" sz="7200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1 млн</a:t>
            </a:r>
            <a:endParaRPr sz="7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4345037" y="8477250"/>
            <a:ext cx="2114773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уникальных пользователей в месяц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2" descr="preencoded.png"/>
          <p:cNvPicPr preferRelativeResize="0"/>
          <p:nvPr/>
        </p:nvPicPr>
        <p:blipFill rotWithShape="1">
          <a:blip r:embed="rId3">
            <a:alphaModFix/>
          </a:blip>
          <a:srcRect l="-116" r="-116"/>
          <a:stretch/>
        </p:blipFill>
        <p:spPr>
          <a:xfrm>
            <a:off x="10658475" y="723900"/>
            <a:ext cx="3724275" cy="815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2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14354175" y="1400175"/>
            <a:ext cx="2962275" cy="37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28;p12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3163" y="1438177"/>
            <a:ext cx="2924297" cy="3629220"/>
          </a:xfrm>
          <a:prstGeom prst="rect">
            <a:avLst/>
          </a:prstGeom>
        </p:spPr>
      </p:pic>
      <p:pic>
        <p:nvPicPr>
          <p:cNvPr id="229" name="Google Shape;229;p12" descr="preencoded.png"/>
          <p:cNvPicPr preferRelativeResize="0"/>
          <p:nvPr/>
        </p:nvPicPr>
        <p:blipFill rotWithShape="1">
          <a:blip r:embed="rId6">
            <a:alphaModFix/>
          </a:blip>
          <a:stretch/>
        </p:blipFill>
        <p:spPr>
          <a:xfrm>
            <a:off x="13420725" y="5981700"/>
            <a:ext cx="2971800" cy="37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29;p12 core" descr="imag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39836" y="6024672"/>
            <a:ext cx="2933577" cy="3638330"/>
          </a:xfrm>
          <a:prstGeom prst="rect">
            <a:avLst/>
          </a:prstGeom>
        </p:spPr>
      </p:pic>
      <p:sp>
        <p:nvSpPr>
          <p:cNvPr id="230" name="Google Shape;230;p12"/>
          <p:cNvSpPr/>
          <p:nvPr/>
        </p:nvSpPr>
        <p:spPr>
          <a:xfrm>
            <a:off x="1000125" y="1047750"/>
            <a:ext cx="984885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СОЦСЕТИ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2"/>
          <p:cNvSpPr/>
          <p:nvPr/>
        </p:nvSpPr>
        <p:spPr>
          <a:xfrm>
            <a:off x="1000125" y="1500188"/>
            <a:ext cx="9222105" cy="120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Контентом наших соцсетей делятся все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2"/>
          <p:cNvSpPr/>
          <p:nvPr/>
        </p:nvSpPr>
        <p:spPr>
          <a:xfrm>
            <a:off x="1000125" y="2932658"/>
            <a:ext cx="9222105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Мы знаем, что любят пользователи соцсетей. Игры и рубрика анонимных вопросов собирают рекордный отклик, а наши мемы пересылают друг другу все!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2"/>
          <p:cNvSpPr/>
          <p:nvPr/>
        </p:nvSpPr>
        <p:spPr>
          <a:xfrm>
            <a:off x="1000125" y="7182892"/>
            <a:ext cx="984885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АУДИТОРИЯ · ОХВАТЫ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12" descr="preencoded.png"/>
          <p:cNvPicPr preferRelativeResize="0"/>
          <p:nvPr/>
        </p:nvPicPr>
        <p:blipFill rotWithShape="1">
          <a:blip r:embed="rId8">
            <a:alphaModFix/>
          </a:blip>
          <a:srcRect l="-893" r="-893"/>
          <a:stretch/>
        </p:blipFill>
        <p:spPr>
          <a:xfrm>
            <a:off x="1000125" y="7692479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2"/>
          <p:cNvSpPr/>
          <p:nvPr/>
        </p:nvSpPr>
        <p:spPr>
          <a:xfrm>
            <a:off x="1000125" y="8359229"/>
            <a:ext cx="1327175" cy="918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150"/>
              <a:buFont typeface="Unbounded"/>
              <a:buNone/>
            </a:pPr>
            <a:r>
              <a:rPr lang="en-US" sz="31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1,3 млн</a:t>
            </a:r>
            <a:endParaRPr sz="3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12" descr="preencoded.png"/>
          <p:cNvPicPr preferRelativeResize="0"/>
          <p:nvPr/>
        </p:nvPicPr>
        <p:blipFill rotWithShape="1">
          <a:blip r:embed="rId9">
            <a:alphaModFix/>
          </a:blip>
          <a:srcRect l="-893" r="-893"/>
          <a:stretch/>
        </p:blipFill>
        <p:spPr>
          <a:xfrm>
            <a:off x="2765450" y="7692479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2"/>
          <p:cNvSpPr/>
          <p:nvPr/>
        </p:nvSpPr>
        <p:spPr>
          <a:xfrm>
            <a:off x="2765450" y="8359229"/>
            <a:ext cx="1605111" cy="918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150"/>
              <a:buFont typeface="Unbounded"/>
              <a:buNone/>
            </a:pPr>
            <a:r>
              <a:rPr lang="en-US" sz="31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650 тыс.</a:t>
            </a:r>
            <a:endParaRPr sz="3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12" descr="preencoded.png"/>
          <p:cNvPicPr preferRelativeResize="0"/>
          <p:nvPr/>
        </p:nvPicPr>
        <p:blipFill rotWithShape="1">
          <a:blip r:embed="rId10">
            <a:alphaModFix/>
          </a:blip>
          <a:srcRect l="-704" r="-704"/>
          <a:stretch/>
        </p:blipFill>
        <p:spPr>
          <a:xfrm>
            <a:off x="4808711" y="7692479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2"/>
          <p:cNvSpPr/>
          <p:nvPr/>
        </p:nvSpPr>
        <p:spPr>
          <a:xfrm>
            <a:off x="4808711" y="8359229"/>
            <a:ext cx="1605037" cy="918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150"/>
              <a:buFont typeface="Unbounded"/>
              <a:buNone/>
            </a:pPr>
            <a:r>
              <a:rPr lang="en-US" sz="31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950 тыс.</a:t>
            </a:r>
            <a:endParaRPr sz="3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12" descr="preencoded.png"/>
          <p:cNvPicPr preferRelativeResize="0"/>
          <p:nvPr/>
        </p:nvPicPr>
        <p:blipFill rotWithShape="1">
          <a:blip r:embed="rId11">
            <a:alphaModFix/>
          </a:blip>
          <a:srcRect l="-2679" r="-2679"/>
          <a:stretch/>
        </p:blipFill>
        <p:spPr>
          <a:xfrm>
            <a:off x="6851898" y="7692479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2"/>
          <p:cNvSpPr/>
          <p:nvPr/>
        </p:nvSpPr>
        <p:spPr>
          <a:xfrm>
            <a:off x="6851898" y="8359229"/>
            <a:ext cx="1412602" cy="918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150"/>
              <a:buFont typeface="Unbounded"/>
              <a:buNone/>
            </a:pPr>
            <a:r>
              <a:rPr lang="en-US" sz="31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2,2 млн</a:t>
            </a:r>
            <a:endParaRPr sz="3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12" descr="preencoded.png"/>
          <p:cNvPicPr preferRelativeResize="0"/>
          <p:nvPr/>
        </p:nvPicPr>
        <p:blipFill rotWithShape="1">
          <a:blip r:embed="rId12">
            <a:alphaModFix/>
          </a:blip>
          <a:srcRect l="-893" r="-893"/>
          <a:stretch/>
        </p:blipFill>
        <p:spPr>
          <a:xfrm>
            <a:off x="8702650" y="7692479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2"/>
          <p:cNvSpPr/>
          <p:nvPr/>
        </p:nvSpPr>
        <p:spPr>
          <a:xfrm>
            <a:off x="8702650" y="8359229"/>
            <a:ext cx="1327175" cy="918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150"/>
              <a:buFont typeface="Unbounded"/>
              <a:buNone/>
            </a:pPr>
            <a:r>
              <a:rPr lang="en-US" sz="31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1,3 млн</a:t>
            </a:r>
            <a:endParaRPr sz="3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33;p12"/>
          <p:cNvSpPr/>
          <p:nvPr/>
        </p:nvSpPr>
        <p:spPr>
          <a:xfrm>
            <a:off x="1000125" y="9253728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300"/>
              <a:buFont typeface="Golos Text"/>
              <a:buNone/>
            </a:pPr>
            <a:r>
              <a:rPr lang="en-US" sz="1300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VK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33;p12"/>
          <p:cNvSpPr/>
          <p:nvPr/>
        </p:nvSpPr>
        <p:spPr>
          <a:xfrm>
            <a:off x="2765450" y="9253728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300"/>
              <a:buFont typeface="Golos Text"/>
              <a:buNone/>
            </a:pPr>
            <a:r>
              <a:rPr lang="en-US" sz="1300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Одноклассники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33;p12"/>
          <p:cNvSpPr/>
          <p:nvPr/>
        </p:nvSpPr>
        <p:spPr>
          <a:xfrm>
            <a:off x="4808711" y="9253728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300"/>
              <a:buFont typeface="Golos Text"/>
              <a:buNone/>
            </a:pPr>
            <a:r>
              <a:rPr lang="en-US" sz="1300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Telegram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33;p12"/>
          <p:cNvSpPr/>
          <p:nvPr/>
        </p:nvSpPr>
        <p:spPr>
          <a:xfrm>
            <a:off x="6851898" y="9253728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300"/>
              <a:buFont typeface="Golos Text"/>
              <a:buNone/>
            </a:pPr>
            <a:r>
              <a:rPr lang="en-US" sz="1300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Viber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33;p12"/>
          <p:cNvSpPr/>
          <p:nvPr/>
        </p:nvSpPr>
        <p:spPr>
          <a:xfrm>
            <a:off x="8702650" y="9253728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300"/>
              <a:buFont typeface="Golos Text"/>
              <a:buNone/>
            </a:pPr>
            <a:r>
              <a:rPr lang="en-US" sz="1300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Дзен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13" descr="preencoded.png"/>
          <p:cNvPicPr preferRelativeResize="0"/>
          <p:nvPr/>
        </p:nvPicPr>
        <p:blipFill rotWithShape="1">
          <a:blip r:embed="rId3">
            <a:alphaModFix/>
          </a:blip>
          <a:srcRect b="-3336"/>
          <a:stretch/>
        </p:blipFill>
        <p:spPr>
          <a:xfrm>
            <a:off x="8982075" y="3438525"/>
            <a:ext cx="9324975" cy="68484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3"/>
          <p:cNvSpPr/>
          <p:nvPr/>
        </p:nvSpPr>
        <p:spPr>
          <a:xfrm>
            <a:off x="1000125" y="1047750"/>
            <a:ext cx="8277225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ВИДЕО · YOUTUBE.COM/@NETETONORM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3"/>
          <p:cNvSpPr/>
          <p:nvPr/>
        </p:nvSpPr>
        <p:spPr>
          <a:xfrm>
            <a:off x="1000125" y="1500188"/>
            <a:ext cx="7750492" cy="1786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Наши каналы на YouTube — площадка главных экспертов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3"/>
          <p:cNvSpPr/>
          <p:nvPr/>
        </p:nvSpPr>
        <p:spPr>
          <a:xfrm>
            <a:off x="1000125" y="3515544"/>
            <a:ext cx="7750492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Петрановская, Мурашова — лучшие психологи, врачи и учителя страны отвечают на вопросы, которые волнуют каждого родителя.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1000125" y="8138220"/>
            <a:ext cx="4730100" cy="104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739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7200"/>
              <a:buFont typeface="Unbounded"/>
              <a:buNone/>
            </a:pPr>
            <a:r>
              <a:rPr lang="en-US" sz="7200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83 тыс.</a:t>
            </a:r>
            <a:endParaRPr sz="7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5528816" y="8709720"/>
            <a:ext cx="195528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подписчиков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14" descr="preencoded.png"/>
          <p:cNvPicPr preferRelativeResize="0"/>
          <p:nvPr/>
        </p:nvPicPr>
        <p:blipFill rotWithShape="1">
          <a:blip r:embed="rId3">
            <a:alphaModFix/>
          </a:blip>
          <a:srcRect b="-4"/>
          <a:stretch/>
        </p:blipFill>
        <p:spPr>
          <a:xfrm>
            <a:off x="8982075" y="1685925"/>
            <a:ext cx="6981825" cy="858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4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13573125" y="800100"/>
            <a:ext cx="3724275" cy="70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1;p14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13441" y="951343"/>
            <a:ext cx="3643641" cy="6755538"/>
          </a:xfrm>
          <a:prstGeom prst="rect">
            <a:avLst/>
          </a:prstGeom>
        </p:spPr>
      </p:pic>
      <p:sp>
        <p:nvSpPr>
          <p:cNvPr id="262" name="Google Shape;262;p14"/>
          <p:cNvSpPr/>
          <p:nvPr/>
        </p:nvSpPr>
        <p:spPr>
          <a:xfrm>
            <a:off x="1000125" y="1047750"/>
            <a:ext cx="8277225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РАССЫЛКА · N-E-N.RU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/>
          <p:nvPr/>
        </p:nvSpPr>
        <p:spPr>
          <a:xfrm>
            <a:off x="1000125" y="1500188"/>
            <a:ext cx="8277225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Рассылка, которую читают до конца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4"/>
          <p:cNvSpPr/>
          <p:nvPr/>
        </p:nvSpPr>
        <p:spPr>
          <a:xfrm>
            <a:off x="1000125" y="2926080"/>
            <a:ext cx="7750492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Острые темы, личные мнения и полезные подборки. Подписчики яростно спорят, но всегда дочитывают.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4"/>
          <p:cNvSpPr/>
          <p:nvPr/>
        </p:nvSpPr>
        <p:spPr>
          <a:xfrm>
            <a:off x="1000125" y="8138220"/>
            <a:ext cx="4698095" cy="104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739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7200"/>
              <a:buFont typeface="Unbounded"/>
              <a:buNone/>
            </a:pPr>
            <a:r>
              <a:rPr lang="en-US" sz="7200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43 тыс.</a:t>
            </a:r>
            <a:endParaRPr sz="7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4"/>
          <p:cNvSpPr/>
          <p:nvPr/>
        </p:nvSpPr>
        <p:spPr>
          <a:xfrm>
            <a:off x="5499720" y="8709720"/>
            <a:ext cx="195528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подписчиков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"/>
          <p:cNvSpPr/>
          <p:nvPr/>
        </p:nvSpPr>
        <p:spPr>
          <a:xfrm>
            <a:off x="1000125" y="914400"/>
            <a:ext cx="12573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TELEGRAM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1000125" y="1347788"/>
            <a:ext cx="12573000" cy="620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Тематические Telegram-каналы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13337121" y="1047750"/>
            <a:ext cx="3950754" cy="792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lnSpc>
                <a:spcPct val="88989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5400"/>
              <a:buFont typeface="Unbounded"/>
              <a:buNone/>
            </a:pPr>
            <a:r>
              <a:rPr lang="en-US" sz="5400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35 тыс.+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13337121" y="1897335"/>
            <a:ext cx="3950754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подписчиков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696" y="3474720"/>
            <a:ext cx="2011680" cy="201168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7" name="Google Shape;277;p15"/>
          <p:cNvSpPr/>
          <p:nvPr/>
        </p:nvSpPr>
        <p:spPr>
          <a:xfrm>
            <a:off x="1000125" y="5760720"/>
            <a:ext cx="5689283" cy="50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r>
              <a:rPr lang="en-US" sz="2850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Нет, это нормально</a:t>
            </a:r>
            <a:endParaRPr sz="2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1000125" y="6419088"/>
            <a:ext cx="5689283" cy="395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Основной канал НЭН в Telegram.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1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65392" y="3474720"/>
            <a:ext cx="2011680" cy="201168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0" name="Google Shape;280;p15"/>
          <p:cNvSpPr/>
          <p:nvPr/>
        </p:nvSpPr>
        <p:spPr>
          <a:xfrm>
            <a:off x="6562725" y="5760720"/>
            <a:ext cx="5689283" cy="50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r>
              <a:rPr lang="en-US" sz="2850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Мемошная родителя</a:t>
            </a:r>
            <a:endParaRPr sz="2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6562725" y="6419088"/>
            <a:ext cx="5327237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Мемы, которые принесли славу НЭН в соцсетях, — в одном месте.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p1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115800" y="3474720"/>
            <a:ext cx="2011680" cy="201168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3" name="Google Shape;283;p15"/>
          <p:cNvSpPr/>
          <p:nvPr/>
        </p:nvSpPr>
        <p:spPr>
          <a:xfrm>
            <a:off x="12115800" y="5760720"/>
            <a:ext cx="5689283" cy="50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r>
              <a:rPr lang="en-US" sz="2850" b="1" i="0" u="sng" strike="noStrike" cap="none" dirty="0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НЭН х </a:t>
            </a:r>
            <a:r>
              <a:rPr lang="en-US" sz="2850" b="1" i="0" u="sng" strike="noStrike" cap="none" dirty="0" err="1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Балансити</a:t>
            </a:r>
            <a:endParaRPr sz="28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12115800" y="6419088"/>
            <a:ext cx="5327237" cy="2181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Ведём вместе с Балансити — сервисом, который помогает родителям разобраться в сложных ситуациях с детьми и подобрать специалиста.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16" descr="preencoded.png"/>
          <p:cNvPicPr preferRelativeResize="0"/>
          <p:nvPr/>
        </p:nvPicPr>
        <p:blipFill rotWithShape="1">
          <a:blip r:embed="rId3">
            <a:alphaModFix/>
          </a:blip>
          <a:srcRect t="-9" b="-9"/>
          <a:stretch/>
        </p:blipFill>
        <p:spPr>
          <a:xfrm>
            <a:off x="10868025" y="1933575"/>
            <a:ext cx="6210300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6" descr="preencoded.png"/>
          <p:cNvPicPr preferRelativeResize="0"/>
          <p:nvPr/>
        </p:nvPicPr>
        <p:blipFill rotWithShape="1">
          <a:blip r:embed="rId4">
            <a:alphaModFix/>
          </a:blip>
          <a:srcRect t="-37" b="-37"/>
          <a:stretch/>
        </p:blipFill>
        <p:spPr>
          <a:xfrm>
            <a:off x="11915775" y="4829175"/>
            <a:ext cx="4143375" cy="43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6"/>
          <p:cNvSpPr/>
          <p:nvPr/>
        </p:nvSpPr>
        <p:spPr>
          <a:xfrm>
            <a:off x="1000125" y="1047750"/>
            <a:ext cx="942975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sng" strike="noStrike" cap="none">
                <a:solidFill>
                  <a:srgbClr val="7C716D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ВКОНТАКТЕ · НЕТ, ЭТО НОРМАЛЬНО 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6"/>
          <p:cNvSpPr/>
          <p:nvPr/>
        </p:nvSpPr>
        <p:spPr>
          <a:xfrm>
            <a:off x="1000125" y="1500188"/>
            <a:ext cx="8829675" cy="168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600"/>
              <a:buFont typeface="Unbounded"/>
              <a:buNone/>
            </a:pPr>
            <a:r>
              <a:rPr lang="en-US" sz="360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ВКонтакте: аудитория, которая отвечает нам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1000125" y="3393579"/>
            <a:ext cx="8829675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Наше сообщество во ВКонтакте для родителей и всех, кто интересуется современной семейной жизнью.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6"/>
          <p:cNvSpPr/>
          <p:nvPr/>
        </p:nvSpPr>
        <p:spPr>
          <a:xfrm>
            <a:off x="1000125" y="4279404"/>
            <a:ext cx="8829675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НЭН говорит с родителями на одном языке — честно, современно и с самоиронией. А наша аудитория говорит с нами в ответ.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1000125" y="5222379"/>
            <a:ext cx="9429750" cy="438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175"/>
              <a:buFont typeface="Golos Text"/>
              <a:buNone/>
            </a:pPr>
            <a:r>
              <a:rPr lang="en-US" sz="2175" b="1" i="0" u="none" strike="noStrike" cap="none">
                <a:solidFill>
                  <a:srgbClr val="222329"/>
                </a:solidFill>
                <a:latin typeface="Golos Text"/>
                <a:ea typeface="Golos Text"/>
                <a:cs typeface="Golos Text"/>
                <a:sym typeface="Golos Text"/>
              </a:rPr>
              <a:t>НЭН — место, где о родительстве можно говорить честно.</a:t>
            </a:r>
            <a:endParaRPr sz="2175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1000125" y="8233470"/>
            <a:ext cx="4780769" cy="104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739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7200"/>
              <a:buFont typeface="Unbounded"/>
              <a:buNone/>
            </a:pPr>
            <a:r>
              <a:rPr lang="en-US" sz="7200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90 тыс.</a:t>
            </a:r>
            <a:endParaRPr sz="7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6"/>
          <p:cNvSpPr/>
          <p:nvPr/>
        </p:nvSpPr>
        <p:spPr>
          <a:xfrm>
            <a:off x="5574878" y="8804970"/>
            <a:ext cx="195528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подписчиков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EF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"/>
          <p:cNvSpPr/>
          <p:nvPr/>
        </p:nvSpPr>
        <p:spPr>
          <a:xfrm>
            <a:off x="1000125" y="1047750"/>
            <a:ext cx="440055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СОБСТВЕННЫЕ ПРОЕКТЫ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1000125" y="1500200"/>
            <a:ext cx="4534800" cy="12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Игры и интерактивы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1000125" y="2899321"/>
            <a:ext cx="4120500" cy="1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Механику, дизайн и продвижение делаем внутри редакции — так же собираем интерактив под задачу бренда.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1000125" y="4591199"/>
            <a:ext cx="4000500" cy="2190600"/>
          </a:xfrm>
          <a:prstGeom prst="roundRect">
            <a:avLst>
              <a:gd name="adj" fmla="val 4348"/>
            </a:avLst>
          </a:prstGeom>
          <a:solidFill>
            <a:srgbClr val="F1F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7"/>
          <p:cNvSpPr/>
          <p:nvPr/>
        </p:nvSpPr>
        <p:spPr>
          <a:xfrm>
            <a:off x="1304925" y="4857899"/>
            <a:ext cx="3492600" cy="16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2F17"/>
              </a:buClr>
              <a:buSzPts val="1800"/>
              <a:buFont typeface="Golos Text"/>
              <a:buNone/>
            </a:pPr>
            <a:r>
              <a:rPr lang="en-US" sz="1800" b="0" i="0" u="none" strike="noStrike" cap="none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Игровые форматы дают самое высокое время на странице и самый большой процент репостов среди всех наших материалов.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5715000" y="7591125"/>
            <a:ext cx="38262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100"/>
              <a:buFont typeface="Unbounded"/>
              <a:buNone/>
            </a:pPr>
            <a:r>
              <a:rPr lang="en-US" sz="210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Родительство. Пробная версия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5715000" y="8322515"/>
            <a:ext cx="3826200" cy="10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Дожить с ребёнком до первого дня рождения и не растерять сон, деньги и кукуху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9751600" y="7591125"/>
            <a:ext cx="4086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100"/>
              <a:buFont typeface="Unbounded"/>
              <a:buNone/>
            </a:pPr>
            <a:r>
              <a:rPr lang="en-US" sz="210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Нытошная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9810750" y="8290545"/>
            <a:ext cx="3826193" cy="103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Анонимная стена родительского ора: десять секунд, чтобы выговориться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9751588" y="9364275"/>
            <a:ext cx="37521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u="sng">
                <a:solidFill>
                  <a:srgbClr val="6684FF"/>
                </a:solidFill>
                <a:uFill>
                  <a:solidFill>
                    <a:srgbClr val="FFF4EF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Поорать</a:t>
            </a:r>
            <a:endParaRPr sz="1875" b="1" u="sng">
              <a:solidFill>
                <a:schemeClr val="hlink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13906500" y="7591125"/>
            <a:ext cx="38262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100"/>
              <a:buFont typeface="Unbounded"/>
              <a:buNone/>
            </a:pPr>
            <a:r>
              <a:rPr lang="en-US" sz="210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Индекс первоклассника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13906500" y="8290603"/>
            <a:ext cx="3826200" cy="10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Собрать ребёнка в школу на один бюджет в 2016-м и в 2026-м, цены — Росстат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6" name="Google Shape;316;p17" title="photo_2026-09-10 15.36.11.jpeg"/>
          <p:cNvPicPr preferRelativeResize="0"/>
          <p:nvPr/>
        </p:nvPicPr>
        <p:blipFill rotWithShape="1">
          <a:blip r:embed="rId4">
            <a:alphaModFix/>
          </a:blip>
          <a:srcRect t="4261" b="5086"/>
          <a:stretch/>
        </p:blipFill>
        <p:spPr>
          <a:xfrm>
            <a:off x="5687325" y="472500"/>
            <a:ext cx="3377575" cy="68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7" title="photo_2026-09-10 15.36.00.jpeg"/>
          <p:cNvPicPr preferRelativeResize="0"/>
          <p:nvPr/>
        </p:nvPicPr>
        <p:blipFill rotWithShape="1">
          <a:blip r:embed="rId5">
            <a:alphaModFix/>
          </a:blip>
          <a:srcRect t="4669" b="4678"/>
          <a:stretch/>
        </p:blipFill>
        <p:spPr>
          <a:xfrm>
            <a:off x="9751600" y="472500"/>
            <a:ext cx="3377575" cy="68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7" title="photo_2026-09-10 15.35.58.jpeg"/>
          <p:cNvPicPr preferRelativeResize="0"/>
          <p:nvPr/>
        </p:nvPicPr>
        <p:blipFill rotWithShape="1">
          <a:blip r:embed="rId6">
            <a:alphaModFix/>
          </a:blip>
          <a:srcRect t="4669" b="4678"/>
          <a:stretch/>
        </p:blipFill>
        <p:spPr>
          <a:xfrm>
            <a:off x="13906500" y="472500"/>
            <a:ext cx="3377575" cy="68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7"/>
          <p:cNvSpPr/>
          <p:nvPr/>
        </p:nvSpPr>
        <p:spPr>
          <a:xfrm>
            <a:off x="5687313" y="9354825"/>
            <a:ext cx="3752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u="sng">
                <a:solidFill>
                  <a:srgbClr val="6684FF"/>
                </a:solidFill>
                <a:uFill>
                  <a:solidFill>
                    <a:srgbClr val="FFF4EF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Играть 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7"/>
          <p:cNvSpPr/>
          <p:nvPr/>
        </p:nvSpPr>
        <p:spPr>
          <a:xfrm>
            <a:off x="13943538" y="9373725"/>
            <a:ext cx="37521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u="sng">
                <a:solidFill>
                  <a:srgbClr val="6684FF"/>
                </a:solidFill>
                <a:uFill>
                  <a:solidFill>
                    <a:srgbClr val="FFF4EF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Собрать </a:t>
            </a:r>
            <a:endParaRPr sz="1875" b="1" u="sng">
              <a:solidFill>
                <a:schemeClr val="hlink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43A"/>
        </a:solid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8"/>
          <p:cNvSpPr/>
          <p:nvPr/>
        </p:nvSpPr>
        <p:spPr>
          <a:xfrm>
            <a:off x="952500" y="3252341"/>
            <a:ext cx="18021300" cy="57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9048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(2)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952500" y="4053334"/>
            <a:ext cx="180213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591"/>
              </a:lnSpc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9000"/>
              <a:buFont typeface="Unbounded"/>
              <a:buNone/>
            </a:pPr>
            <a:r>
              <a:rPr lang="en-US" sz="9000" b="1" i="0" u="none" strike="noStrike" cap="none">
                <a:solidFill>
                  <a:srgbClr val="FFFBF9"/>
                </a:solidFill>
                <a:latin typeface="Unbounded"/>
                <a:ea typeface="Unbounded"/>
                <a:cs typeface="Unbounded"/>
                <a:sym typeface="Unbounded"/>
              </a:rPr>
              <a:t>Хотите как у нас?</a:t>
            </a:r>
            <a:endParaRPr sz="9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952500" y="5691634"/>
            <a:ext cx="11576685" cy="149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F1F4FF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F1F4FF"/>
                </a:solidFill>
                <a:latin typeface="Golos Text"/>
                <a:ea typeface="Golos Text"/>
                <a:cs typeface="Golos Text"/>
                <a:sym typeface="Golos Text"/>
              </a:rPr>
              <a:t>Наши промоматериалы — это рекомендация, а не прямая реклама. Не давим, а даём полезную информацию. Это убирает барьеры и вызывает доверие.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19" descr="preencoded.png"/>
          <p:cNvPicPr preferRelativeResize="0"/>
          <p:nvPr/>
        </p:nvPicPr>
        <p:blipFill rotWithShape="1">
          <a:blip r:embed="rId3">
            <a:alphaModFix/>
          </a:blip>
          <a:srcRect b="-351"/>
          <a:stretch/>
        </p:blipFill>
        <p:spPr>
          <a:xfrm>
            <a:off x="9144000" y="2143125"/>
            <a:ext cx="3848100" cy="773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9" descr="preencoded.png"/>
          <p:cNvPicPr preferRelativeResize="0"/>
          <p:nvPr/>
        </p:nvPicPr>
        <p:blipFill rotWithShape="1">
          <a:blip r:embed="rId4">
            <a:alphaModFix/>
          </a:blip>
          <a:srcRect b="-7"/>
          <a:stretch/>
        </p:blipFill>
        <p:spPr>
          <a:xfrm>
            <a:off x="13515975" y="828675"/>
            <a:ext cx="4000500" cy="810577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9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ФОРМАТ · N-E-N.RU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9"/>
          <p:cNvSpPr/>
          <p:nvPr/>
        </p:nvSpPr>
        <p:spPr>
          <a:xfrm>
            <a:off x="1000125" y="1500188"/>
            <a:ext cx="7848600" cy="157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5250"/>
              <a:buFont typeface="Unbounded"/>
              <a:buNone/>
            </a:pPr>
            <a:r>
              <a:rPr lang="en-US" sz="52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Короткий формат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9"/>
          <p:cNvSpPr/>
          <p:nvPr/>
        </p:nvSpPr>
        <p:spPr>
          <a:xfrm>
            <a:off x="1000125" y="3281363"/>
            <a:ext cx="7848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Заметки, новости — кратко и с пользой. Можем даже за 2 дня.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9"/>
          <p:cNvSpPr/>
          <p:nvPr/>
        </p:nvSpPr>
        <p:spPr>
          <a:xfrm>
            <a:off x="1000125" y="4433888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ПРИМЕРЫ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1000125" y="4867275"/>
            <a:ext cx="7848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u="sng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Как мотивировать детей мыть посуду с удовольствием — весело и без капризов</a:t>
            </a:r>
            <a:r>
              <a:rPr lang="en-US" sz="1800" u="sng">
                <a:solidFill>
                  <a:schemeClr val="hlink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 sz="1800" u="sng">
              <a:solidFill>
                <a:schemeClr val="hlink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1000125" y="5686425"/>
            <a:ext cx="7848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b="0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Почему игрушки должны меняться? Рассказываем классную новость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9"/>
          <p:cNvSpPr/>
          <p:nvPr/>
        </p:nvSpPr>
        <p:spPr>
          <a:xfrm>
            <a:off x="1000125" y="6505575"/>
            <a:ext cx="7848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u="sng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Забота о здоровье начинается с диалога — belle you запустил капсулу Tender Petite</a:t>
            </a:r>
            <a:endParaRPr sz="1800" u="sng">
              <a:solidFill>
                <a:schemeClr val="hlink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343" name="Google Shape;343;p19"/>
          <p:cNvSpPr/>
          <p:nvPr/>
        </p:nvSpPr>
        <p:spPr>
          <a:xfrm>
            <a:off x="1000125" y="7324725"/>
            <a:ext cx="7848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u="sng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Учимся играя — три игрушки, которые помогут с математикой, азбукой и программированием</a:t>
            </a:r>
            <a:r>
              <a:rPr lang="en-US" sz="1800" u="sng">
                <a:solidFill>
                  <a:schemeClr val="hlink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 sz="1800" u="sng">
              <a:solidFill>
                <a:schemeClr val="hlink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1000125" y="8484915"/>
            <a:ext cx="4144179" cy="792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989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5400"/>
              <a:buFont typeface="Unbounded"/>
              <a:buNone/>
            </a:pPr>
            <a:r>
              <a:rPr lang="en-US" sz="5400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от 2 тыс.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9"/>
          <p:cNvSpPr/>
          <p:nvPr/>
        </p:nvSpPr>
        <p:spPr>
          <a:xfrm>
            <a:off x="4977110" y="8884965"/>
            <a:ext cx="363544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20" descr="preencoded.png"/>
          <p:cNvPicPr preferRelativeResize="0"/>
          <p:nvPr/>
        </p:nvPicPr>
        <p:blipFill rotWithShape="1">
          <a:blip r:embed="rId3">
            <a:alphaModFix/>
          </a:blip>
          <a:srcRect b="-375"/>
          <a:stretch/>
        </p:blipFill>
        <p:spPr>
          <a:xfrm>
            <a:off x="9144000" y="2143125"/>
            <a:ext cx="3848100" cy="764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0" descr="preencoded.png"/>
          <p:cNvPicPr preferRelativeResize="0"/>
          <p:nvPr/>
        </p:nvPicPr>
        <p:blipFill rotWithShape="1">
          <a:blip r:embed="rId4">
            <a:alphaModFix/>
          </a:blip>
          <a:srcRect b="-375"/>
          <a:stretch/>
        </p:blipFill>
        <p:spPr>
          <a:xfrm>
            <a:off x="13515975" y="828675"/>
            <a:ext cx="3848100" cy="764857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0"/>
          <p:cNvSpPr/>
          <p:nvPr/>
        </p:nvSpPr>
        <p:spPr>
          <a:xfrm>
            <a:off x="1000125" y="1047750"/>
            <a:ext cx="7848600" cy="56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ФОРМАТ · N-E-N.RU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0"/>
          <p:cNvSpPr/>
          <p:nvPr/>
        </p:nvSpPr>
        <p:spPr>
          <a:xfrm>
            <a:off x="1000125" y="1762125"/>
            <a:ext cx="83820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5250"/>
              <a:buFont typeface="Unbounded"/>
              <a:buNone/>
            </a:pPr>
            <a:r>
              <a:rPr lang="en-US" sz="52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Нативная статья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0"/>
          <p:cNvSpPr/>
          <p:nvPr/>
        </p:nvSpPr>
        <p:spPr>
          <a:xfrm>
            <a:off x="1000125" y="2776538"/>
            <a:ext cx="7848600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Интервью, подборка, лайфхаки или авторская колонка. Люди любят читать: лонгрид даёт аудитории пользу, а бренду — возможность рассказать о продукте подробно и естественно.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0"/>
          <p:cNvSpPr/>
          <p:nvPr/>
        </p:nvSpPr>
        <p:spPr>
          <a:xfrm>
            <a:off x="1000125" y="4757738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ПРИМЕРЫ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0"/>
          <p:cNvSpPr/>
          <p:nvPr/>
        </p:nvSpPr>
        <p:spPr>
          <a:xfrm>
            <a:off x="1000125" y="5191125"/>
            <a:ext cx="7848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b="0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Маска из яичного белка и другие косметические лайфхаки наших мам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0"/>
          <p:cNvSpPr/>
          <p:nvPr/>
        </p:nvSpPr>
        <p:spPr>
          <a:xfrm>
            <a:off x="1000125" y="6010275"/>
            <a:ext cx="8382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b="0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Как поддерживать связи с родными на расстоянии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0"/>
          <p:cNvSpPr/>
          <p:nvPr/>
        </p:nvSpPr>
        <p:spPr>
          <a:xfrm>
            <a:off x="1000125" y="6486525"/>
            <a:ext cx="8382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u="sng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Куда пойти учиться, если обычная школа не вариант</a:t>
            </a:r>
            <a:r>
              <a:rPr lang="en-US" sz="1800" u="sng">
                <a:solidFill>
                  <a:schemeClr val="hlink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 sz="1800" u="sng">
              <a:solidFill>
                <a:schemeClr val="hlink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360" name="Google Shape;360;p20"/>
          <p:cNvSpPr/>
          <p:nvPr/>
        </p:nvSpPr>
        <p:spPr>
          <a:xfrm>
            <a:off x="1000125" y="8484915"/>
            <a:ext cx="3331190" cy="792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989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5400"/>
              <a:buFont typeface="Unbounded"/>
              <a:buNone/>
            </a:pPr>
            <a:r>
              <a:rPr lang="en-US" sz="5400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10 тыс.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0"/>
          <p:cNvSpPr/>
          <p:nvPr/>
        </p:nvSpPr>
        <p:spPr>
          <a:xfrm>
            <a:off x="4238030" y="8884965"/>
            <a:ext cx="363544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1" descr="preencoded.png"/>
          <p:cNvPicPr preferRelativeResize="0"/>
          <p:nvPr/>
        </p:nvPicPr>
        <p:blipFill rotWithShape="1">
          <a:blip r:embed="rId3">
            <a:alphaModFix/>
          </a:blip>
          <a:srcRect b="-159"/>
          <a:stretch/>
        </p:blipFill>
        <p:spPr>
          <a:xfrm>
            <a:off x="9144000" y="809625"/>
            <a:ext cx="6981825" cy="947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1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13573125" y="2143125"/>
            <a:ext cx="3857625" cy="764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68;p21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16775" y="2290422"/>
            <a:ext cx="3770323" cy="7348523"/>
          </a:xfrm>
          <a:prstGeom prst="rect">
            <a:avLst/>
          </a:prstGeom>
        </p:spPr>
      </p:pic>
      <p:sp>
        <p:nvSpPr>
          <p:cNvPr id="369" name="Google Shape;369;p21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ФОРМАТ · N-E-N.RU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1"/>
          <p:cNvSpPr/>
          <p:nvPr/>
        </p:nvSpPr>
        <p:spPr>
          <a:xfrm>
            <a:off x="1000125" y="1500188"/>
            <a:ext cx="83820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5250"/>
              <a:buFont typeface="Unbounded"/>
              <a:buNone/>
            </a:pPr>
            <a:r>
              <a:rPr lang="en-US" sz="52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Промостатья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1000125" y="2514600"/>
            <a:ext cx="7848600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Отдельная страница с уникальным дизайном, иллюстрациями и максимальным упором на ваш продукт или бренд.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1"/>
          <p:cNvSpPr/>
          <p:nvPr/>
        </p:nvSpPr>
        <p:spPr>
          <a:xfrm>
            <a:off x="1000125" y="4043363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ПРИМЕРЫ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1"/>
          <p:cNvSpPr/>
          <p:nvPr/>
        </p:nvSpPr>
        <p:spPr>
          <a:xfrm>
            <a:off x="1000125" y="4457700"/>
            <a:ext cx="8382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u="sng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Что подарить ребёнку на Новый год</a:t>
            </a:r>
            <a:endParaRPr sz="1800" u="sng">
              <a:solidFill>
                <a:schemeClr val="hlink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374" name="Google Shape;374;p21"/>
          <p:cNvSpPr/>
          <p:nvPr/>
        </p:nvSpPr>
        <p:spPr>
          <a:xfrm>
            <a:off x="1000125" y="4914900"/>
            <a:ext cx="7848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u="sng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Все, что нужно знать и купить перед родами: от шезлонга до переноски</a:t>
            </a:r>
            <a:r>
              <a:rPr lang="en-US" sz="1800" u="sng">
                <a:solidFill>
                  <a:schemeClr val="hlink"/>
                </a:solidFill>
                <a:latin typeface="Golos Text"/>
                <a:ea typeface="Golos Text"/>
                <a:cs typeface="Golos Text"/>
                <a:sym typeface="Golos Text"/>
              </a:rPr>
              <a:t> </a:t>
            </a:r>
            <a:endParaRPr sz="1800" u="sng">
              <a:solidFill>
                <a:schemeClr val="hlink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sp>
        <p:nvSpPr>
          <p:cNvPr id="375" name="Google Shape;375;p21"/>
          <p:cNvSpPr/>
          <p:nvPr/>
        </p:nvSpPr>
        <p:spPr>
          <a:xfrm>
            <a:off x="1000125" y="5715000"/>
            <a:ext cx="7848600" cy="4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b="0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Как помочь подростку выбрать профессию и не ошибиться в выборе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1"/>
          <p:cNvSpPr/>
          <p:nvPr/>
        </p:nvSpPr>
        <p:spPr>
          <a:xfrm>
            <a:off x="1000125" y="6299850"/>
            <a:ext cx="7848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b="0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Рецепты на Новый год: лайфхаки от редакции, как меньше устать и лучше отпраздновать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1"/>
          <p:cNvSpPr/>
          <p:nvPr/>
        </p:nvSpPr>
        <p:spPr>
          <a:xfrm>
            <a:off x="1000125" y="7315200"/>
            <a:ext cx="8382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1"/>
          <p:cNvSpPr/>
          <p:nvPr/>
        </p:nvSpPr>
        <p:spPr>
          <a:xfrm>
            <a:off x="1000125" y="8484915"/>
            <a:ext cx="3568817" cy="792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989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5400"/>
              <a:buFont typeface="Unbounded"/>
              <a:buNone/>
            </a:pPr>
            <a:r>
              <a:rPr lang="en-US" sz="5400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20 тыс.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1"/>
          <p:cNvSpPr/>
          <p:nvPr/>
        </p:nvSpPr>
        <p:spPr>
          <a:xfrm>
            <a:off x="4454054" y="8884965"/>
            <a:ext cx="363544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22" descr="preencoded.png"/>
          <p:cNvPicPr preferRelativeResize="0"/>
          <p:nvPr/>
        </p:nvPicPr>
        <p:blipFill rotWithShape="1">
          <a:blip r:embed="rId3">
            <a:alphaModFix/>
          </a:blip>
          <a:srcRect l="-69" r="-69"/>
          <a:stretch/>
        </p:blipFill>
        <p:spPr>
          <a:xfrm>
            <a:off x="9410700" y="800100"/>
            <a:ext cx="3724275" cy="801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2" descr="preencoded.png"/>
          <p:cNvPicPr preferRelativeResize="0"/>
          <p:nvPr/>
        </p:nvPicPr>
        <p:blipFill rotWithShape="1">
          <a:blip r:embed="rId4">
            <a:alphaModFix/>
          </a:blip>
          <a:srcRect l="-109" r="-109"/>
          <a:stretch/>
        </p:blipFill>
        <p:spPr>
          <a:xfrm>
            <a:off x="13554075" y="1285875"/>
            <a:ext cx="3724275" cy="90011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2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ФОРМАТ · N-E-N.RU/QUIZES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2"/>
          <p:cNvSpPr/>
          <p:nvPr/>
        </p:nvSpPr>
        <p:spPr>
          <a:xfrm>
            <a:off x="1000125" y="1500188"/>
            <a:ext cx="83820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5250"/>
              <a:buFont typeface="Unbounded"/>
              <a:buNone/>
            </a:pPr>
            <a:r>
              <a:rPr lang="en-US" sz="52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Тест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2"/>
          <p:cNvSpPr/>
          <p:nvPr/>
        </p:nvSpPr>
        <p:spPr>
          <a:xfrm>
            <a:off x="1000125" y="2514600"/>
            <a:ext cx="7848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Играем на любопытстве. Формат, мимо которого просто невозможно пройти.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2"/>
          <p:cNvSpPr/>
          <p:nvPr/>
        </p:nvSpPr>
        <p:spPr>
          <a:xfrm>
            <a:off x="1000125" y="3667125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ПРИМЕР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2"/>
          <p:cNvSpPr/>
          <p:nvPr/>
        </p:nvSpPr>
        <p:spPr>
          <a:xfrm>
            <a:off x="1000125" y="4081463"/>
            <a:ext cx="7848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138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00"/>
              <a:buFont typeface="Golos Text"/>
              <a:buNone/>
            </a:pPr>
            <a:r>
              <a:rPr lang="en-US" sz="1800" b="0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Ну логично же! Сможете попасть в клуб людей с самым высоким IQ?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2"/>
          <p:cNvSpPr/>
          <p:nvPr/>
        </p:nvSpPr>
        <p:spPr>
          <a:xfrm>
            <a:off x="1000125" y="5053013"/>
            <a:ext cx="7620000" cy="1223963"/>
          </a:xfrm>
          <a:prstGeom prst="roundRect">
            <a:avLst>
              <a:gd name="adj" fmla="val 7782"/>
            </a:avLst>
          </a:prstGeom>
          <a:solidFill>
            <a:srgbClr val="F9F2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2"/>
          <p:cNvSpPr/>
          <p:nvPr/>
        </p:nvSpPr>
        <p:spPr>
          <a:xfrm>
            <a:off x="1304925" y="5319713"/>
            <a:ext cx="7220712" cy="72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332F17"/>
              </a:buClr>
              <a:buSzPts val="1875"/>
              <a:buFont typeface="Golos Text"/>
              <a:buNone/>
            </a:pPr>
            <a:r>
              <a:rPr lang="en-US" sz="1875" b="0" i="0" u="sng" strike="noStrike" cap="none">
                <a:solidFill>
                  <a:srgbClr val="332F17"/>
                </a:solidFill>
                <a:uFill>
                  <a:solidFill>
                    <a:srgbClr val="F9F2B3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 целый раздел «Тесты» — проверьте свои родительские знания!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2"/>
          <p:cNvSpPr/>
          <p:nvPr/>
        </p:nvSpPr>
        <p:spPr>
          <a:xfrm>
            <a:off x="1000125" y="8484915"/>
            <a:ext cx="3263168" cy="792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989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5400"/>
              <a:buFont typeface="Unbounded"/>
              <a:buNone/>
            </a:pPr>
            <a:r>
              <a:rPr lang="en-US" sz="5400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12 тыс.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2"/>
          <p:cNvSpPr/>
          <p:nvPr/>
        </p:nvSpPr>
        <p:spPr>
          <a:xfrm>
            <a:off x="4176192" y="8884965"/>
            <a:ext cx="363544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23" descr="preencoded.png"/>
          <p:cNvPicPr preferRelativeResize="0"/>
          <p:nvPr/>
        </p:nvPicPr>
        <p:blipFill rotWithShape="1">
          <a:blip r:embed="rId3">
            <a:alphaModFix/>
          </a:blip>
          <a:srcRect l="-38707" r="-38707"/>
          <a:stretch/>
        </p:blipFill>
        <p:spPr>
          <a:xfrm>
            <a:off x="9915525" y="1714500"/>
            <a:ext cx="8181975" cy="576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3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8372475" y="3038475"/>
            <a:ext cx="5400675" cy="67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2;p23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1763" y="3081888"/>
            <a:ext cx="5362098" cy="6666397"/>
          </a:xfrm>
          <a:prstGeom prst="rect">
            <a:avLst/>
          </a:prstGeom>
        </p:spPr>
      </p:pic>
      <p:sp>
        <p:nvSpPr>
          <p:cNvPr id="403" name="Google Shape;403;p23"/>
          <p:cNvSpPr/>
          <p:nvPr/>
        </p:nvSpPr>
        <p:spPr>
          <a:xfrm>
            <a:off x="1000125" y="1047750"/>
            <a:ext cx="75438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ФОРМАТ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3"/>
          <p:cNvSpPr/>
          <p:nvPr/>
        </p:nvSpPr>
        <p:spPr>
          <a:xfrm>
            <a:off x="1000125" y="1500188"/>
            <a:ext cx="7063740" cy="157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64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5250"/>
              <a:buFont typeface="Unbounded"/>
              <a:buNone/>
            </a:pPr>
            <a:r>
              <a:rPr lang="en-US" sz="52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Соцсети и платформы</a:t>
            </a:r>
            <a:endParaRPr sz="5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3"/>
          <p:cNvSpPr/>
          <p:nvPr/>
        </p:nvSpPr>
        <p:spPr>
          <a:xfrm>
            <a:off x="1000125" y="3281363"/>
            <a:ext cx="7063740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Информативные и образовательные посты и сториз, мемы, игры-опросы, иллюстрированные карточки в фирменной стилистике НЭН.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3"/>
          <p:cNvSpPr/>
          <p:nvPr/>
        </p:nvSpPr>
        <p:spPr>
          <a:xfrm>
            <a:off x="1000125" y="7652445"/>
            <a:ext cx="6096000" cy="1586805"/>
          </a:xfrm>
          <a:prstGeom prst="roundRect">
            <a:avLst>
              <a:gd name="adj" fmla="val 6003"/>
            </a:avLst>
          </a:prstGeom>
          <a:solidFill>
            <a:srgbClr val="FFCD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3"/>
          <p:cNvSpPr/>
          <p:nvPr/>
        </p:nvSpPr>
        <p:spPr>
          <a:xfrm>
            <a:off x="1343025" y="7957245"/>
            <a:ext cx="5572506" cy="1015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7232F"/>
              </a:buClr>
              <a:buSzPts val="2850"/>
              <a:buFont typeface="Unbounded"/>
              <a:buNone/>
            </a:pPr>
            <a:r>
              <a:rPr lang="en-US" sz="2850" b="1" i="0" u="none" strike="noStrike" cap="none">
                <a:solidFill>
                  <a:srgbClr val="47232F"/>
                </a:solidFill>
                <a:latin typeface="Unbounded"/>
                <a:ea typeface="Unbounded"/>
                <a:cs typeface="Unbounded"/>
                <a:sym typeface="Unbounded"/>
              </a:rPr>
              <a:t>Самый виральный формат</a:t>
            </a:r>
            <a:endParaRPr sz="2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43A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4"/>
          <p:cNvSpPr/>
          <p:nvPr/>
        </p:nvSpPr>
        <p:spPr>
          <a:xfrm>
            <a:off x="952500" y="3495229"/>
            <a:ext cx="18021300" cy="57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9048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(3)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4"/>
          <p:cNvSpPr/>
          <p:nvPr/>
        </p:nvSpPr>
        <p:spPr>
          <a:xfrm>
            <a:off x="952500" y="4296221"/>
            <a:ext cx="180213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591"/>
              </a:lnSpc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9000"/>
              <a:buFont typeface="Unbounded"/>
              <a:buNone/>
            </a:pPr>
            <a:r>
              <a:rPr lang="en-US" sz="9000" b="1" i="0" u="none" strike="noStrike" cap="none">
                <a:solidFill>
                  <a:srgbClr val="FFFBF9"/>
                </a:solidFill>
                <a:latin typeface="Unbounded"/>
                <a:ea typeface="Unbounded"/>
                <a:cs typeface="Unbounded"/>
                <a:sym typeface="Unbounded"/>
              </a:rPr>
              <a:t>Спецпроекты</a:t>
            </a:r>
            <a:endParaRPr sz="9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4"/>
          <p:cNvSpPr/>
          <p:nvPr/>
        </p:nvSpPr>
        <p:spPr>
          <a:xfrm>
            <a:off x="952500" y="5934521"/>
            <a:ext cx="11576685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F1F4FF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F1F4FF"/>
                </a:solidFill>
                <a:latin typeface="Golos Text"/>
                <a:ea typeface="Golos Text"/>
                <a:cs typeface="Golos Text"/>
                <a:sym typeface="Golos Text"/>
              </a:rPr>
              <a:t>Самый мощный формат: отдельный лендинг, видео, игры и интерактив под задачу бренда.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1" name="Google Shape;421;p25" descr="preencoded.png"/>
          <p:cNvPicPr preferRelativeResize="0"/>
          <p:nvPr/>
        </p:nvPicPr>
        <p:blipFill rotWithShape="1">
          <a:blip r:embed="rId3">
            <a:alphaModFix/>
          </a:blip>
          <a:srcRect t="-30" b="-30"/>
          <a:stretch/>
        </p:blipFill>
        <p:spPr>
          <a:xfrm>
            <a:off x="9410700" y="800100"/>
            <a:ext cx="6981825" cy="853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5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858375" y="5229225"/>
            <a:ext cx="7439025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22;p25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8409" y="5261082"/>
            <a:ext cx="7098955" cy="4003459"/>
          </a:xfrm>
          <a:prstGeom prst="rect">
            <a:avLst/>
          </a:prstGeom>
        </p:spPr>
      </p:pic>
      <p:sp>
        <p:nvSpPr>
          <p:cNvPr id="423" name="Google Shape;423;p25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5"/>
          <p:cNvSpPr/>
          <p:nvPr/>
        </p:nvSpPr>
        <p:spPr>
          <a:xfrm>
            <a:off x="1000125" y="1500188"/>
            <a:ext cx="8382000" cy="620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Книжные миры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5"/>
          <p:cNvSpPr/>
          <p:nvPr/>
        </p:nvSpPr>
        <p:spPr>
          <a:xfrm>
            <a:off x="1000125" y="2349773"/>
            <a:ext cx="7848600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Уникальный иллюстрированный проект о том, как выбрать идеальное детское произведение, исходя из характера, увлечений и стремлений ребёнка.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5"/>
          <p:cNvSpPr/>
          <p:nvPr/>
        </p:nvSpPr>
        <p:spPr>
          <a:xfrm>
            <a:off x="1000125" y="3783285"/>
            <a:ext cx="7848600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Выбирайте карту, которая лучше всего описывает вашего ребёнка — и находите книгу, которая попадет ему в самое сердце.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5"/>
          <p:cNvSpPr/>
          <p:nvPr/>
        </p:nvSpPr>
        <p:spPr>
          <a:xfrm>
            <a:off x="1000125" y="9006840"/>
            <a:ext cx="5489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5"/>
          <p:cNvSpPr/>
          <p:nvPr/>
        </p:nvSpPr>
        <p:spPr>
          <a:xfrm>
            <a:off x="1000125" y="7015163"/>
            <a:ext cx="838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5"/>
          <p:cNvSpPr/>
          <p:nvPr/>
        </p:nvSpPr>
        <p:spPr>
          <a:xfrm>
            <a:off x="1000125" y="5135801"/>
            <a:ext cx="7620000" cy="1224000"/>
          </a:xfrm>
          <a:prstGeom prst="roundRect">
            <a:avLst>
              <a:gd name="adj" fmla="val 7782"/>
            </a:avLst>
          </a:prstGeom>
          <a:solidFill>
            <a:srgbClr val="F9F2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25"/>
          <p:cNvSpPr/>
          <p:nvPr/>
        </p:nvSpPr>
        <p:spPr>
          <a:xfrm>
            <a:off x="1304925" y="5402500"/>
            <a:ext cx="72207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332F17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Проект получил золото премии «Апостол» в номинации «Специальные проекты / Лучший специальный проект»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28;p25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55–60 тыс.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29;p25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28;p25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8+ мин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29;p25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28;p25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2,8+ млн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29;p25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9" name="Google Shape;439;p26" descr="preencoded.png"/>
          <p:cNvPicPr preferRelativeResize="0"/>
          <p:nvPr/>
        </p:nvPicPr>
        <p:blipFill rotWithShape="1">
          <a:blip r:embed="rId3">
            <a:alphaModFix/>
          </a:blip>
          <a:srcRect t="-9" b="-9"/>
          <a:stretch/>
        </p:blipFill>
        <p:spPr>
          <a:xfrm>
            <a:off x="10315575" y="2171700"/>
            <a:ext cx="6981825" cy="704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6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410700" y="5229225"/>
            <a:ext cx="7439025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40;p26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0734" y="5261082"/>
            <a:ext cx="7098955" cy="4003459"/>
          </a:xfrm>
          <a:prstGeom prst="rect">
            <a:avLst/>
          </a:prstGeom>
        </p:spPr>
      </p:pic>
      <p:sp>
        <p:nvSpPr>
          <p:cNvPr id="441" name="Google Shape;441;p26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6"/>
          <p:cNvSpPr/>
          <p:nvPr/>
        </p:nvSpPr>
        <p:spPr>
          <a:xfrm>
            <a:off x="1000125" y="1500188"/>
            <a:ext cx="7848600" cy="120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Миссия: летние каникулы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6"/>
          <p:cNvSpPr/>
          <p:nvPr/>
        </p:nvSpPr>
        <p:spPr>
          <a:xfrm>
            <a:off x="1000125" y="2932658"/>
            <a:ext cx="7848600" cy="25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Для родителя каникулы — та ещё школа выживания в городских джунглях! Поэтому мы создали игру с семью самыми частыми родительскими «миссиями». А ещё предложили варианты для их прохождения — в зависимости от обстоятельств или настроения взрослого или ребёнка.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6"/>
          <p:cNvSpPr/>
          <p:nvPr/>
        </p:nvSpPr>
        <p:spPr>
          <a:xfrm>
            <a:off x="1000125" y="7015163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6"/>
          <p:cNvSpPr/>
          <p:nvPr/>
        </p:nvSpPr>
        <p:spPr>
          <a:xfrm>
            <a:off x="1000125" y="9006840"/>
            <a:ext cx="5291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44;p26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60–70 тыс.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45;p26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44;p26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1,2 мин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45;p26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44;p26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2,4–2,6 млн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45;p26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4" name="Google Shape;454;p27" descr="preencoded.png"/>
          <p:cNvPicPr preferRelativeResize="0"/>
          <p:nvPr/>
        </p:nvPicPr>
        <p:blipFill rotWithShape="1">
          <a:blip r:embed="rId3">
            <a:alphaModFix/>
          </a:blip>
          <a:srcRect l="-25" r="-25"/>
          <a:stretch/>
        </p:blipFill>
        <p:spPr>
          <a:xfrm>
            <a:off x="9410700" y="2171700"/>
            <a:ext cx="6981825" cy="662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27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858375" y="5229225"/>
            <a:ext cx="7439025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55;p27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8409" y="5261082"/>
            <a:ext cx="7098955" cy="4003459"/>
          </a:xfrm>
          <a:prstGeom prst="rect">
            <a:avLst/>
          </a:prstGeom>
        </p:spPr>
      </p:pic>
      <p:sp>
        <p:nvSpPr>
          <p:cNvPr id="456" name="Google Shape;456;p27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 · МТС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7"/>
          <p:cNvSpPr/>
          <p:nvPr/>
        </p:nvSpPr>
        <p:spPr>
          <a:xfrm>
            <a:off x="1000125" y="1500188"/>
            <a:ext cx="7848600" cy="120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Страшилки из нашего детства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7"/>
          <p:cNvSpPr/>
          <p:nvPr/>
        </p:nvSpPr>
        <p:spPr>
          <a:xfrm>
            <a:off x="1000125" y="2932658"/>
            <a:ext cx="7848600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Ностальгический спецпроект НЭН и МТС о суровом детстве миллениалов и сервисах, которые делают современное детство чуть менее экстремальным.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7"/>
          <p:cNvSpPr/>
          <p:nvPr/>
        </p:nvSpPr>
        <p:spPr>
          <a:xfrm>
            <a:off x="1000125" y="9006840"/>
            <a:ext cx="5525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7"/>
          <p:cNvSpPr/>
          <p:nvPr/>
        </p:nvSpPr>
        <p:spPr>
          <a:xfrm>
            <a:off x="1000125" y="7015163"/>
            <a:ext cx="838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0;p27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80–90 тыс.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1;p27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0;p27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 мин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1;p27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60;p27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2,9+ млн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61;p27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9" name="Google Shape;469;p28" descr="preencoded.png"/>
          <p:cNvPicPr preferRelativeResize="0"/>
          <p:nvPr/>
        </p:nvPicPr>
        <p:blipFill rotWithShape="1">
          <a:blip r:embed="rId3">
            <a:alphaModFix/>
          </a:blip>
          <a:srcRect t="-9" b="-9"/>
          <a:stretch/>
        </p:blipFill>
        <p:spPr>
          <a:xfrm>
            <a:off x="10315575" y="2171700"/>
            <a:ext cx="6981825" cy="704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8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410700" y="5229225"/>
            <a:ext cx="7439025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70;p28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0734" y="5261082"/>
            <a:ext cx="7098955" cy="4003459"/>
          </a:xfrm>
          <a:prstGeom prst="rect">
            <a:avLst/>
          </a:prstGeom>
        </p:spPr>
      </p:pic>
      <p:sp>
        <p:nvSpPr>
          <p:cNvPr id="471" name="Google Shape;471;p28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 · OZON FRESH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8"/>
          <p:cNvSpPr/>
          <p:nvPr/>
        </p:nvSpPr>
        <p:spPr>
          <a:xfrm>
            <a:off x="1000125" y="1500188"/>
            <a:ext cx="7848600" cy="120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Родительские внезапности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8"/>
          <p:cNvSpPr/>
          <p:nvPr/>
        </p:nvSpPr>
        <p:spPr>
          <a:xfrm>
            <a:off x="1000125" y="2932658"/>
            <a:ext cx="7848600" cy="21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Вместе с Ozon Fresh создали весёлый тест на вашу готовность к самым распространённым родительским внезапностям. А ещё показали, как быстрая доставка и большой выбор товаров помогают успешно разрешить любую неожиданность.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8"/>
          <p:cNvSpPr/>
          <p:nvPr/>
        </p:nvSpPr>
        <p:spPr>
          <a:xfrm>
            <a:off x="1000125" y="8410575"/>
            <a:ext cx="4219568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8"/>
          <p:cNvSpPr/>
          <p:nvPr/>
        </p:nvSpPr>
        <p:spPr>
          <a:xfrm>
            <a:off x="1000125" y="9006840"/>
            <a:ext cx="5453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8"/>
          <p:cNvSpPr/>
          <p:nvPr/>
        </p:nvSpPr>
        <p:spPr>
          <a:xfrm>
            <a:off x="1000125" y="7015163"/>
            <a:ext cx="838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76;p28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40–50 тыс.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77;p28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76;p28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 мин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77;p28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76;p28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1,1+ млн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77;p28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5" name="Google Shape;485;p29" descr="preencoded.png"/>
          <p:cNvPicPr preferRelativeResize="0"/>
          <p:nvPr/>
        </p:nvPicPr>
        <p:blipFill rotWithShape="1">
          <a:blip r:embed="rId3">
            <a:alphaModFix/>
          </a:blip>
          <a:srcRect l="-25" r="-25"/>
          <a:stretch/>
        </p:blipFill>
        <p:spPr>
          <a:xfrm>
            <a:off x="9410700" y="2171700"/>
            <a:ext cx="6981825" cy="662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29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858375" y="5229225"/>
            <a:ext cx="7439025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486;p29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8409" y="5261082"/>
            <a:ext cx="7098955" cy="4003459"/>
          </a:xfrm>
          <a:prstGeom prst="rect">
            <a:avLst/>
          </a:prstGeom>
        </p:spPr>
      </p:pic>
      <p:sp>
        <p:nvSpPr>
          <p:cNvPr id="487" name="Google Shape;487;p29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 · САМОКАТ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9"/>
          <p:cNvSpPr/>
          <p:nvPr/>
        </p:nvSpPr>
        <p:spPr>
          <a:xfrm>
            <a:off x="1000125" y="1500188"/>
            <a:ext cx="7848600" cy="120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Большая история подгузников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9"/>
          <p:cNvSpPr/>
          <p:nvPr/>
        </p:nvSpPr>
        <p:spPr>
          <a:xfrm>
            <a:off x="1000125" y="2932658"/>
            <a:ext cx="7848600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В весёлом и познавательном проекте для Самоката рассказали о главных вехах развития детских подгузников, а ещё добавили ироничную раскраску — в стиле произведений искусства разных эпох.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9"/>
          <p:cNvSpPr/>
          <p:nvPr/>
        </p:nvSpPr>
        <p:spPr>
          <a:xfrm>
            <a:off x="1000125" y="9006840"/>
            <a:ext cx="5525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9"/>
          <p:cNvSpPr/>
          <p:nvPr/>
        </p:nvSpPr>
        <p:spPr>
          <a:xfrm>
            <a:off x="1000125" y="8410575"/>
            <a:ext cx="42195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9"/>
          <p:cNvSpPr/>
          <p:nvPr/>
        </p:nvSpPr>
        <p:spPr>
          <a:xfrm>
            <a:off x="1000125" y="7015163"/>
            <a:ext cx="838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2;p29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30–40 тыс.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3;p29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492;p29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 мин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493;p29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492;p29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1,4+ млн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493;p29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1" name="Google Shape;501;p30" descr="preencoded.png"/>
          <p:cNvPicPr preferRelativeResize="0"/>
          <p:nvPr/>
        </p:nvPicPr>
        <p:blipFill rotWithShape="1">
          <a:blip r:embed="rId3">
            <a:alphaModFix/>
          </a:blip>
          <a:srcRect t="-9" b="-9"/>
          <a:stretch/>
        </p:blipFill>
        <p:spPr>
          <a:xfrm>
            <a:off x="10315575" y="2171700"/>
            <a:ext cx="6981825" cy="704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0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410700" y="5229225"/>
            <a:ext cx="7439025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02;p30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0734" y="5261082"/>
            <a:ext cx="7098955" cy="4003459"/>
          </a:xfrm>
          <a:prstGeom prst="rect">
            <a:avLst/>
          </a:prstGeom>
        </p:spPr>
      </p:pic>
      <p:sp>
        <p:nvSpPr>
          <p:cNvPr id="503" name="Google Shape;503;p30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 · ПЛЮС ДЕТЯМ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30"/>
          <p:cNvSpPr/>
          <p:nvPr/>
        </p:nvSpPr>
        <p:spPr>
          <a:xfrm>
            <a:off x="1000125" y="1500188"/>
            <a:ext cx="7848600" cy="120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Секреты новогодних волшебников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30"/>
          <p:cNvSpPr/>
          <p:nvPr/>
        </p:nvSpPr>
        <p:spPr>
          <a:xfrm>
            <a:off x="1000125" y="2932658"/>
            <a:ext cx="7848600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Вместе с Плюс Детям вспомнили, как нашим родителям удавалось создать новогоднюю атмосферу в доме, чтобы поддерживать веру ребёнка в волшебство.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30"/>
          <p:cNvSpPr/>
          <p:nvPr/>
        </p:nvSpPr>
        <p:spPr>
          <a:xfrm>
            <a:off x="1000125" y="9006840"/>
            <a:ext cx="5309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0"/>
          <p:cNvSpPr/>
          <p:nvPr/>
        </p:nvSpPr>
        <p:spPr>
          <a:xfrm>
            <a:off x="1000125" y="8410575"/>
            <a:ext cx="42195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30"/>
          <p:cNvSpPr/>
          <p:nvPr/>
        </p:nvSpPr>
        <p:spPr>
          <a:xfrm>
            <a:off x="1000125" y="7015163"/>
            <a:ext cx="838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08;p30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40–50 тыс.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09;p30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08;p30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2,5 мин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09;p30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08;p30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1+ млн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09;p30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7" name="Google Shape;517;p31" descr="preencoded.png"/>
          <p:cNvPicPr preferRelativeResize="0"/>
          <p:nvPr/>
        </p:nvPicPr>
        <p:blipFill rotWithShape="1">
          <a:blip r:embed="rId3">
            <a:alphaModFix/>
          </a:blip>
          <a:srcRect l="-25" r="-25"/>
          <a:stretch/>
        </p:blipFill>
        <p:spPr>
          <a:xfrm>
            <a:off x="9410700" y="2171700"/>
            <a:ext cx="6981825" cy="662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1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858375" y="5229225"/>
            <a:ext cx="7439025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18;p31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8409" y="5261082"/>
            <a:ext cx="7098955" cy="4003459"/>
          </a:xfrm>
          <a:prstGeom prst="rect">
            <a:avLst/>
          </a:prstGeom>
        </p:spPr>
      </p:pic>
      <p:sp>
        <p:nvSpPr>
          <p:cNvPr id="519" name="Google Shape;519;p31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 · ЭКОФУРИЛ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31"/>
          <p:cNvSpPr/>
          <p:nvPr/>
        </p:nvSpPr>
        <p:spPr>
          <a:xfrm>
            <a:off x="1000125" y="1500188"/>
            <a:ext cx="8382000" cy="620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Кто украл праздник?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1"/>
          <p:cNvSpPr/>
          <p:nvPr/>
        </p:nvSpPr>
        <p:spPr>
          <a:xfrm>
            <a:off x="1000125" y="2349773"/>
            <a:ext cx="7848600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Новогодний гид НЭН и Экофурила по главным виновникам детской диареи — в формате досье на четырёх монстров-похитителей праздника.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1"/>
          <p:cNvSpPr/>
          <p:nvPr/>
        </p:nvSpPr>
        <p:spPr>
          <a:xfrm>
            <a:off x="1000125" y="3783285"/>
            <a:ext cx="7848600" cy="86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Каждое досье объясняет, где злодей прячется, как его распознать и чем родителям защищаться.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1"/>
          <p:cNvSpPr/>
          <p:nvPr/>
        </p:nvSpPr>
        <p:spPr>
          <a:xfrm>
            <a:off x="1000125" y="9006840"/>
            <a:ext cx="5489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1"/>
          <p:cNvSpPr/>
          <p:nvPr/>
        </p:nvSpPr>
        <p:spPr>
          <a:xfrm>
            <a:off x="1000125" y="8410575"/>
            <a:ext cx="42195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1"/>
          <p:cNvSpPr/>
          <p:nvPr/>
        </p:nvSpPr>
        <p:spPr>
          <a:xfrm>
            <a:off x="1000125" y="7015163"/>
            <a:ext cx="838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25;p31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40–50 тыс.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26;p31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25;p31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2,5 мин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26;p31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25;p31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1,9+ млн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26;p31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4" name="Google Shape;534;p32" descr="preencoded.png"/>
          <p:cNvPicPr preferRelativeResize="0"/>
          <p:nvPr/>
        </p:nvPicPr>
        <p:blipFill rotWithShape="1">
          <a:blip r:embed="rId3">
            <a:alphaModFix/>
          </a:blip>
          <a:srcRect t="-30" b="-30"/>
          <a:stretch/>
        </p:blipFill>
        <p:spPr>
          <a:xfrm>
            <a:off x="9410700" y="800100"/>
            <a:ext cx="6981825" cy="853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2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858375" y="5229225"/>
            <a:ext cx="7439025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35;p32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8409" y="5261082"/>
            <a:ext cx="7098955" cy="4003459"/>
          </a:xfrm>
          <a:prstGeom prst="rect">
            <a:avLst/>
          </a:prstGeom>
        </p:spPr>
      </p:pic>
      <p:sp>
        <p:nvSpPr>
          <p:cNvPr id="536" name="Google Shape;536;p32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 · CHICCO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32"/>
          <p:cNvSpPr/>
          <p:nvPr/>
        </p:nvSpPr>
        <p:spPr>
          <a:xfrm>
            <a:off x="1000125" y="1500188"/>
            <a:ext cx="8382000" cy="620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Уроки сна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2"/>
          <p:cNvSpPr/>
          <p:nvPr/>
        </p:nvSpPr>
        <p:spPr>
          <a:xfrm>
            <a:off x="1000125" y="2349773"/>
            <a:ext cx="7848600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Вместе с экспертом мы создали настоящий курс по детскому сну. Семь больших уроков, лайфхаки, советы, вопросы для самопроверки и подборки товаров Chicco для крепкого сна малыша — а значит, и всей семьи.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2"/>
          <p:cNvSpPr/>
          <p:nvPr/>
        </p:nvSpPr>
        <p:spPr>
          <a:xfrm>
            <a:off x="1000125" y="7015163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endParaRPr sz="1700" b="1">
              <a:solidFill>
                <a:srgbClr val="FC6025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543" name="Google Shape;543;p32"/>
          <p:cNvSpPr/>
          <p:nvPr/>
        </p:nvSpPr>
        <p:spPr>
          <a:xfrm>
            <a:off x="1000125" y="9006840"/>
            <a:ext cx="50568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2"/>
          <p:cNvSpPr/>
          <p:nvPr/>
        </p:nvSpPr>
        <p:spPr>
          <a:xfrm>
            <a:off x="1000125" y="4678601"/>
            <a:ext cx="7620000" cy="1224000"/>
          </a:xfrm>
          <a:prstGeom prst="roundRect">
            <a:avLst>
              <a:gd name="adj" fmla="val 7782"/>
            </a:avLst>
          </a:prstGeom>
          <a:solidFill>
            <a:srgbClr val="F9F2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32"/>
          <p:cNvSpPr/>
          <p:nvPr/>
        </p:nvSpPr>
        <p:spPr>
          <a:xfrm>
            <a:off x="1304925" y="4945300"/>
            <a:ext cx="72207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332F17"/>
              </a:buClr>
              <a:buSzPts val="1875"/>
              <a:buFont typeface="Golos Text"/>
              <a:buNone/>
            </a:pPr>
            <a:r>
              <a:rPr lang="en-US" sz="1875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Проект получил премию «Выбор мам» 2025 в категории «Самый значимый социальный проект»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39;p32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55–60 тыс.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0;p32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39;p32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3,5 мин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40;p32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39;p32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2–2,2 млн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40;p32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1" name="Google Shape;551;p33" descr="preencoded.png"/>
          <p:cNvPicPr preferRelativeResize="0"/>
          <p:nvPr/>
        </p:nvPicPr>
        <p:blipFill rotWithShape="1">
          <a:blip r:embed="rId3">
            <a:alphaModFix/>
          </a:blip>
          <a:srcRect t="-9" b="-9"/>
          <a:stretch/>
        </p:blipFill>
        <p:spPr>
          <a:xfrm>
            <a:off x="10315575" y="2133600"/>
            <a:ext cx="6981825" cy="704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3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410700" y="5229225"/>
            <a:ext cx="7439025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52;p33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0734" y="5261082"/>
            <a:ext cx="7098955" cy="4003459"/>
          </a:xfrm>
          <a:prstGeom prst="rect">
            <a:avLst/>
          </a:prstGeom>
        </p:spPr>
      </p:pic>
      <p:sp>
        <p:nvSpPr>
          <p:cNvPr id="553" name="Google Shape;553;p33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 · ЛАЗУРИТ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3"/>
          <p:cNvSpPr/>
          <p:nvPr/>
        </p:nvSpPr>
        <p:spPr>
          <a:xfrm>
            <a:off x="1000125" y="1500188"/>
            <a:ext cx="7848600" cy="120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Внезапные детские вопросы о сексе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3"/>
          <p:cNvSpPr/>
          <p:nvPr/>
        </p:nvSpPr>
        <p:spPr>
          <a:xfrm>
            <a:off x="1000125" y="2932658"/>
            <a:ext cx="78486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Стресс-тест для родителей, помогающий разобраться в деликатной теме, а заодно и выбрать себе кровать, комод или кресло от бренда мебели Лазурит.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33"/>
          <p:cNvSpPr/>
          <p:nvPr/>
        </p:nvSpPr>
        <p:spPr>
          <a:xfrm>
            <a:off x="1000125" y="9006840"/>
            <a:ext cx="5489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3"/>
          <p:cNvSpPr/>
          <p:nvPr/>
        </p:nvSpPr>
        <p:spPr>
          <a:xfrm>
            <a:off x="1000125" y="7015163"/>
            <a:ext cx="838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endParaRPr sz="1700" b="1">
              <a:solidFill>
                <a:srgbClr val="FC6025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561" name="Google Shape;561;p33"/>
          <p:cNvSpPr/>
          <p:nvPr/>
        </p:nvSpPr>
        <p:spPr>
          <a:xfrm>
            <a:off x="1000125" y="4678600"/>
            <a:ext cx="7524900" cy="1896900"/>
          </a:xfrm>
          <a:prstGeom prst="roundRect">
            <a:avLst>
              <a:gd name="adj" fmla="val 7782"/>
            </a:avLst>
          </a:prstGeom>
          <a:solidFill>
            <a:srgbClr val="F9F2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33"/>
          <p:cNvSpPr/>
          <p:nvPr/>
        </p:nvSpPr>
        <p:spPr>
          <a:xfrm>
            <a:off x="1199775" y="4781537"/>
            <a:ext cx="72207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332F17"/>
              </a:buClr>
              <a:buSzPts val="1875"/>
              <a:buFont typeface="Golos Text"/>
              <a:buNone/>
            </a:pPr>
            <a:r>
              <a:rPr lang="en-US" sz="1875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Проект получил бронзу премии «Апостол» в номинации «Специальные проекты / Лучший специальный проект»</a:t>
            </a:r>
            <a:br>
              <a:rPr lang="en-US" sz="1875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</a:br>
            <a:br>
              <a:rPr lang="en-US" sz="1875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</a:br>
            <a:r>
              <a:rPr lang="en-US" sz="1875" b="0" i="0" u="none" strike="noStrike" cap="none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Проект получил серебро премии «Серебряный меркурий» 2024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57;p33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55–65 тыс.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58;p33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57;p33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3,5 мин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58;p33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57;p33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1,5+ млн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58;p33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178;p9"/>
          <p:cNvSpPr/>
          <p:nvPr/>
        </p:nvSpPr>
        <p:spPr>
          <a:xfrm>
            <a:off x="6775704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178;p9"/>
          <p:cNvSpPr/>
          <p:nvPr/>
        </p:nvSpPr>
        <p:spPr>
          <a:xfrm>
            <a:off x="3886200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178;p9"/>
          <p:cNvSpPr/>
          <p:nvPr/>
        </p:nvSpPr>
        <p:spPr>
          <a:xfrm>
            <a:off x="996696" y="7452360"/>
            <a:ext cx="2606040" cy="1298448"/>
          </a:xfrm>
          <a:prstGeom prst="roundRect">
            <a:avLst>
              <a:gd name="adj" fmla="val 2427"/>
            </a:avLst>
          </a:prstGeom>
          <a:solidFill>
            <a:srgbClr val="FFFFFF"/>
          </a:solidFill>
          <a:ln w="9525" cap="flat" cmpd="sng">
            <a:solidFill>
              <a:srgbClr val="E3DB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8" name="Google Shape;568;p34" descr="preencoded.png"/>
          <p:cNvPicPr preferRelativeResize="0"/>
          <p:nvPr/>
        </p:nvPicPr>
        <p:blipFill rotWithShape="1">
          <a:blip r:embed="rId3">
            <a:alphaModFix/>
          </a:blip>
          <a:srcRect b="-66"/>
          <a:stretch/>
        </p:blipFill>
        <p:spPr>
          <a:xfrm>
            <a:off x="10315575" y="800100"/>
            <a:ext cx="6981825" cy="948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34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СПЕЦПРОЕКТ · NUTRICLUB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4"/>
          <p:cNvSpPr/>
          <p:nvPr/>
        </p:nvSpPr>
        <p:spPr>
          <a:xfrm>
            <a:off x="1000125" y="1500188"/>
            <a:ext cx="8382000" cy="620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Чем кормите?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34"/>
          <p:cNvSpPr/>
          <p:nvPr/>
        </p:nvSpPr>
        <p:spPr>
          <a:xfrm>
            <a:off x="1000125" y="2349773"/>
            <a:ext cx="7848600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Бережный и чувственный фотопроект для NutriClub о том, с чем сталкиваются женщины при выборе способа кормления ребёнка — и том, что на самом деле стоит за каждой такой историей.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34"/>
          <p:cNvSpPr/>
          <p:nvPr/>
        </p:nvSpPr>
        <p:spPr>
          <a:xfrm>
            <a:off x="1000125" y="9006840"/>
            <a:ext cx="5525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34"/>
          <p:cNvSpPr/>
          <p:nvPr/>
        </p:nvSpPr>
        <p:spPr>
          <a:xfrm>
            <a:off x="1000125" y="7015163"/>
            <a:ext cx="838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00" b="1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ЦИФРЫ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endParaRPr sz="1700" b="1">
              <a:solidFill>
                <a:srgbClr val="FC6025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578" name="Google Shape;573;p34"/>
          <p:cNvSpPr/>
          <p:nvPr/>
        </p:nvSpPr>
        <p:spPr>
          <a:xfrm>
            <a:off x="1197864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65–70 тыс.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4;p34"/>
          <p:cNvSpPr/>
          <p:nvPr/>
        </p:nvSpPr>
        <p:spPr>
          <a:xfrm>
            <a:off x="1197864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KPI · уникальных прочтений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73;p34"/>
          <p:cNvSpPr/>
          <p:nvPr/>
        </p:nvSpPr>
        <p:spPr>
          <a:xfrm>
            <a:off x="4087368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3 мин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74;p34"/>
          <p:cNvSpPr/>
          <p:nvPr/>
        </p:nvSpPr>
        <p:spPr>
          <a:xfrm>
            <a:off x="4087368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среднее время на странице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73;p34"/>
          <p:cNvSpPr/>
          <p:nvPr/>
        </p:nvSpPr>
        <p:spPr>
          <a:xfrm>
            <a:off x="6976872" y="7635240"/>
            <a:ext cx="2240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2100"/>
              <a:buFont typeface="Golos Text"/>
              <a:buNone/>
            </a:pPr>
            <a:r>
              <a:rPr lang="en-US" sz="2100" b="1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2,5+ млн</a:t>
            </a:r>
            <a:endParaRPr sz="17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74;p34"/>
          <p:cNvSpPr/>
          <p:nvPr/>
        </p:nvSpPr>
        <p:spPr>
          <a:xfrm>
            <a:off x="6976872" y="8110728"/>
            <a:ext cx="22402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400"/>
              <a:buFont typeface="Golos Text"/>
              <a:buNone/>
            </a:pPr>
            <a:r>
              <a:rPr lang="en-US" sz="1400" b="0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показов, охват анонсирования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43A"/>
        </a:solidFill>
        <a:effectLst/>
      </p:bgPr>
    </p:bg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35"/>
          <p:cNvSpPr/>
          <p:nvPr/>
        </p:nvSpPr>
        <p:spPr>
          <a:xfrm>
            <a:off x="952500" y="2866579"/>
            <a:ext cx="18021300" cy="57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9048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FC6025"/>
                </a:solidFill>
                <a:latin typeface="Unbounded"/>
                <a:ea typeface="Unbounded"/>
                <a:cs typeface="Unbounded"/>
                <a:sym typeface="Unbounded"/>
              </a:rPr>
              <a:t>(4)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35"/>
          <p:cNvSpPr/>
          <p:nvPr/>
        </p:nvSpPr>
        <p:spPr>
          <a:xfrm>
            <a:off x="952500" y="3667571"/>
            <a:ext cx="1687449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591"/>
              </a:lnSpc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9000"/>
              <a:buFont typeface="Unbounded"/>
              <a:buNone/>
            </a:pPr>
            <a:r>
              <a:rPr lang="en-US" sz="9000" b="1" i="0" u="none" strike="noStrike" cap="none">
                <a:solidFill>
                  <a:srgbClr val="FFFBF9"/>
                </a:solidFill>
                <a:latin typeface="Unbounded"/>
                <a:ea typeface="Unbounded"/>
                <a:cs typeface="Unbounded"/>
                <a:sym typeface="Unbounded"/>
              </a:rPr>
              <a:t>Нестандартные форматы</a:t>
            </a:r>
            <a:endParaRPr sz="9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5"/>
          <p:cNvSpPr/>
          <p:nvPr/>
        </p:nvSpPr>
        <p:spPr>
          <a:xfrm>
            <a:off x="952500" y="6563171"/>
            <a:ext cx="11576685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F1F4FF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F1F4FF"/>
                </a:solidFill>
                <a:latin typeface="Golos Text"/>
                <a:ea typeface="Golos Text"/>
                <a:cs typeface="Golos Text"/>
                <a:sym typeface="Golos Text"/>
              </a:rPr>
              <a:t>Найдем эффективное решение даже для самого необычного запроса!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36" descr="preencoded.png"/>
          <p:cNvPicPr preferRelativeResize="0"/>
          <p:nvPr/>
        </p:nvPicPr>
        <p:blipFill rotWithShape="1">
          <a:blip r:embed="rId3">
            <a:alphaModFix/>
          </a:blip>
          <a:srcRect t="-7" b="-7"/>
          <a:stretch/>
        </p:blipFill>
        <p:spPr>
          <a:xfrm>
            <a:off x="9858375" y="1743075"/>
            <a:ext cx="7439025" cy="7553325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36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КОНТЕНТ ПОД КЛЮЧ · TANOSHI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36"/>
          <p:cNvSpPr/>
          <p:nvPr/>
        </p:nvSpPr>
        <p:spPr>
          <a:xfrm>
            <a:off x="1000125" y="1500188"/>
            <a:ext cx="7848600" cy="120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Курс для пап от Tanoshi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36"/>
          <p:cNvSpPr/>
          <p:nvPr/>
        </p:nvSpPr>
        <p:spPr>
          <a:xfrm>
            <a:off x="1000125" y="2932658"/>
            <a:ext cx="7848600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Разработали для бренда подгузников Tanoshi курс для пап. Девять развёрнутых уроков обо всем, что важно знать о родительстве с начала беременности и до полугода жизни малыша.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36"/>
          <p:cNvSpPr/>
          <p:nvPr/>
        </p:nvSpPr>
        <p:spPr>
          <a:xfrm>
            <a:off x="1000125" y="7472363"/>
            <a:ext cx="7620000" cy="1223963"/>
          </a:xfrm>
          <a:prstGeom prst="roundRect">
            <a:avLst>
              <a:gd name="adj" fmla="val 7782"/>
            </a:avLst>
          </a:prstGeom>
          <a:solidFill>
            <a:srgbClr val="F9F2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36"/>
          <p:cNvSpPr/>
          <p:nvPr/>
        </p:nvSpPr>
        <p:spPr>
          <a:xfrm>
            <a:off x="1304925" y="7739062"/>
            <a:ext cx="7220712" cy="72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833"/>
              </a:lnSpc>
              <a:spcBef>
                <a:spcPts val="0"/>
              </a:spcBef>
              <a:spcAft>
                <a:spcPts val="0"/>
              </a:spcAft>
              <a:buClr>
                <a:srgbClr val="332F17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332F17"/>
                </a:solidFill>
                <a:latin typeface="Golos Text"/>
                <a:ea typeface="Golos Text"/>
                <a:cs typeface="Golos Text"/>
                <a:sym typeface="Golos Text"/>
              </a:rPr>
              <a:t>Проект получил серебро премии «Серебряный меркурий» 2024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36"/>
          <p:cNvSpPr/>
          <p:nvPr/>
        </p:nvSpPr>
        <p:spPr>
          <a:xfrm>
            <a:off x="1000125" y="8943975"/>
            <a:ext cx="83820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37" descr="preencoded.png"/>
          <p:cNvPicPr preferRelativeResize="0"/>
          <p:nvPr/>
        </p:nvPicPr>
        <p:blipFill rotWithShape="1">
          <a:blip r:embed="rId3">
            <a:alphaModFix/>
          </a:blip>
          <a:srcRect t="-105" b="-105"/>
          <a:stretch/>
        </p:blipFill>
        <p:spPr>
          <a:xfrm>
            <a:off x="10277856" y="800100"/>
            <a:ext cx="7019925" cy="456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37" descr="preencoded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9410700" y="4733925"/>
            <a:ext cx="7439025" cy="456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3;p37 core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8226" y="4787038"/>
            <a:ext cx="7183972" cy="4456247"/>
          </a:xfrm>
          <a:prstGeom prst="rect">
            <a:avLst/>
          </a:prstGeom>
        </p:spPr>
      </p:pic>
      <p:sp>
        <p:nvSpPr>
          <p:cNvPr id="604" name="Google Shape;604;p37"/>
          <p:cNvSpPr/>
          <p:nvPr/>
        </p:nvSpPr>
        <p:spPr>
          <a:xfrm>
            <a:off x="1000125" y="1047750"/>
            <a:ext cx="8382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ПОДКАСТ · САМОКАТ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37"/>
          <p:cNvSpPr/>
          <p:nvPr/>
        </p:nvSpPr>
        <p:spPr>
          <a:xfrm>
            <a:off x="1000125" y="1500188"/>
            <a:ext cx="7848600" cy="120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Программа поддержки сотрудников Самоката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37"/>
          <p:cNvSpPr/>
          <p:nvPr/>
        </p:nvSpPr>
        <p:spPr>
          <a:xfrm>
            <a:off x="1000125" y="2932658"/>
            <a:ext cx="7848600" cy="1281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Самокат пришёл к нам с необычной задачей: записать поддерживающий подкаст для их сотрудников — работающих родителей.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37"/>
          <p:cNvSpPr/>
          <p:nvPr/>
        </p:nvSpPr>
        <p:spPr>
          <a:xfrm>
            <a:off x="1000125" y="4366171"/>
            <a:ext cx="7848600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2175"/>
              <a:buFont typeface="Golos Text"/>
              <a:buNone/>
            </a:pPr>
            <a:r>
              <a:rPr lang="en-US" sz="21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В итоге сезон получился настолько интересным и актуальным для всех, что не только вошёл в программу Самоката, но и стал третьим сезоном «Родили и не поняли»!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37"/>
          <p:cNvSpPr/>
          <p:nvPr/>
        </p:nvSpPr>
        <p:spPr>
          <a:xfrm>
            <a:off x="1000125" y="8943975"/>
            <a:ext cx="1522021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Слушать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9"/>
        </a:solidFill>
        <a:effectLst/>
      </p:bgPr>
    </p:bg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38" descr="preencoded.png"/>
          <p:cNvPicPr preferRelativeResize="0"/>
          <p:nvPr/>
        </p:nvPicPr>
        <p:blipFill rotWithShape="1">
          <a:blip r:embed="rId3">
            <a:alphaModFix/>
          </a:blip>
          <a:srcRect l="-52" r="-52"/>
          <a:stretch/>
        </p:blipFill>
        <p:spPr>
          <a:xfrm>
            <a:off x="1000125" y="3305175"/>
            <a:ext cx="7591427" cy="3695701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38"/>
          <p:cNvSpPr/>
          <p:nvPr/>
        </p:nvSpPr>
        <p:spPr>
          <a:xfrm>
            <a:off x="1000125" y="914400"/>
            <a:ext cx="12573000" cy="300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C716D"/>
              </a:buClr>
              <a:buSzPts val="1725"/>
              <a:buFont typeface="Golos Text"/>
              <a:buNone/>
            </a:pPr>
            <a:r>
              <a:rPr lang="en-US" sz="1725" b="1" i="0" u="none" strike="noStrike" cap="none">
                <a:solidFill>
                  <a:srgbClr val="7C716D"/>
                </a:solidFill>
                <a:latin typeface="Golos Text"/>
                <a:ea typeface="Golos Text"/>
                <a:cs typeface="Golos Text"/>
                <a:sym typeface="Golos Text"/>
              </a:rPr>
              <a:t>ОФЛАЙН</a:t>
            </a:r>
            <a:endParaRPr sz="17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38"/>
          <p:cNvSpPr/>
          <p:nvPr/>
        </p:nvSpPr>
        <p:spPr>
          <a:xfrm>
            <a:off x="1000125" y="1347788"/>
            <a:ext cx="12573000" cy="620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7143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3825"/>
              <a:buFont typeface="Unbounded"/>
              <a:buNone/>
            </a:pPr>
            <a:r>
              <a:rPr lang="en-US" sz="3825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Офлайн-коллаборации</a:t>
            </a:r>
            <a:endParaRPr sz="38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8"/>
          <p:cNvSpPr/>
          <p:nvPr/>
        </p:nvSpPr>
        <p:spPr>
          <a:xfrm>
            <a:off x="1000125" y="2381250"/>
            <a:ext cx="14225588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94442"/>
              </a:buClr>
              <a:buSzPts val="1875"/>
              <a:buFont typeface="Golos Text"/>
              <a:buNone/>
            </a:pPr>
            <a:r>
              <a:rPr lang="en-US" sz="1875" b="0" i="0" u="none" strike="noStrike" cap="none">
                <a:solidFill>
                  <a:srgbClr val="494442"/>
                </a:solidFill>
                <a:latin typeface="Golos Text"/>
                <a:ea typeface="Golos Text"/>
                <a:cs typeface="Golos Text"/>
                <a:sym typeface="Golos Text"/>
              </a:rPr>
              <a:t>НЭН — не просто издание, а узнаваемый бренд, с которым компании делают совместные продукты.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8"/>
          <p:cNvSpPr/>
          <p:nvPr/>
        </p:nvSpPr>
        <p:spPr>
          <a:xfrm>
            <a:off x="1000125" y="7134225"/>
            <a:ext cx="7819168" cy="1015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r>
              <a:rPr lang="en-US" sz="2850" b="1" i="0" u="none" strike="noStrike" cap="none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Настольная игра-беседа от НЭН × Avgvst</a:t>
            </a:r>
            <a:endParaRPr sz="2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8"/>
          <p:cNvSpPr/>
          <p:nvPr/>
        </p:nvSpPr>
        <p:spPr>
          <a:xfrm>
            <a:off x="1000125" y="8301930"/>
            <a:ext cx="8350568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8"/>
          <p:cNvSpPr/>
          <p:nvPr/>
        </p:nvSpPr>
        <p:spPr>
          <a:xfrm>
            <a:off x="9105900" y="7134225"/>
            <a:ext cx="7819168" cy="1015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r>
              <a:rPr lang="en-US" sz="2850" b="1">
                <a:solidFill>
                  <a:srgbClr val="222329"/>
                </a:solidFill>
                <a:latin typeface="Unbounded"/>
                <a:ea typeface="Unbounded"/>
                <a:cs typeface="Unbounded"/>
                <a:sym typeface="Unbounded"/>
              </a:rPr>
              <a:t>Наборы ART&amp;FACT. и НЭН</a:t>
            </a:r>
            <a:endParaRPr sz="2850" b="1">
              <a:solidFill>
                <a:srgbClr val="222329"/>
              </a:solidFill>
              <a:latin typeface="Unbounded"/>
              <a:ea typeface="Unbounded"/>
              <a:cs typeface="Unbounded"/>
              <a:sym typeface="Unbounded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22329"/>
              </a:buClr>
              <a:buSzPts val="2850"/>
              <a:buFont typeface="Unbounded"/>
              <a:buNone/>
            </a:pPr>
            <a:endParaRPr sz="2850" b="1">
              <a:solidFill>
                <a:srgbClr val="222329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621" name="Google Shape;621;p38"/>
          <p:cNvSpPr/>
          <p:nvPr/>
        </p:nvSpPr>
        <p:spPr>
          <a:xfrm>
            <a:off x="9105900" y="8301930"/>
            <a:ext cx="8350568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84FF"/>
              </a:buClr>
              <a:buSzPts val="1875"/>
              <a:buFont typeface="Unbounded"/>
              <a:buNone/>
            </a:pPr>
            <a:r>
              <a:rPr lang="en-US" sz="1875" b="1" i="0" u="sng" strike="noStrike" cap="none">
                <a:solidFill>
                  <a:srgbClr val="6684FF"/>
                </a:solidFill>
                <a:uFill>
                  <a:solidFill>
                    <a:srgbClr val="FFFBF9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кейс</a:t>
            </a:r>
            <a:endParaRPr sz="18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2" name="Google Shape;62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05900" y="3286125"/>
            <a:ext cx="6570134" cy="369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43A"/>
        </a:solidFill>
        <a:effectLst/>
      </p:bgPr>
    </p:bg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9"/>
          <p:cNvSpPr/>
          <p:nvPr/>
        </p:nvSpPr>
        <p:spPr>
          <a:xfrm>
            <a:off x="952500" y="838200"/>
            <a:ext cx="180213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3000"/>
              <a:buFont typeface="Unbounded"/>
              <a:buNone/>
            </a:pPr>
            <a:r>
              <a:rPr lang="en-US" sz="3000" b="1" i="0" u="none" strike="noStrike" cap="none">
                <a:solidFill>
                  <a:srgbClr val="FFFBF9"/>
                </a:solidFill>
                <a:latin typeface="Unbounded"/>
                <a:ea typeface="Unbounded"/>
                <a:cs typeface="Unbounded"/>
                <a:sym typeface="Unbounded"/>
              </a:rPr>
              <a:t>НЭН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39"/>
          <p:cNvSpPr/>
          <p:nvPr/>
        </p:nvSpPr>
        <p:spPr>
          <a:xfrm>
            <a:off x="952500" y="3239467"/>
            <a:ext cx="180213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8591"/>
              </a:lnSpc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9000"/>
              <a:buFont typeface="Unbounded"/>
              <a:buNone/>
            </a:pPr>
            <a:r>
              <a:rPr lang="en-US" sz="9000" b="1" i="0" u="none" strike="noStrike" cap="none">
                <a:solidFill>
                  <a:srgbClr val="FFFBF9"/>
                </a:solidFill>
                <a:latin typeface="Unbounded"/>
                <a:ea typeface="Unbounded"/>
                <a:cs typeface="Unbounded"/>
                <a:sym typeface="Unbounded"/>
              </a:rPr>
              <a:t>Контакты</a:t>
            </a:r>
            <a:endParaRPr sz="9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9"/>
          <p:cNvSpPr/>
          <p:nvPr/>
        </p:nvSpPr>
        <p:spPr>
          <a:xfrm>
            <a:off x="952500" y="4725367"/>
            <a:ext cx="180213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F1F4FF"/>
              </a:buClr>
              <a:buSzPts val="2550"/>
              <a:buFont typeface="Golos Text"/>
              <a:buNone/>
            </a:pPr>
            <a:r>
              <a:rPr lang="en-US" sz="2550" b="0" i="0" u="none" strike="noStrike" cap="none">
                <a:solidFill>
                  <a:srgbClr val="F1F4FF"/>
                </a:solidFill>
                <a:latin typeface="Golos Text"/>
                <a:ea typeface="Golos Text"/>
                <a:cs typeface="Golos Text"/>
                <a:sym typeface="Golos Text"/>
              </a:rPr>
              <a:t>Реклама в издании и в соцсетях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39"/>
          <p:cNvSpPr/>
          <p:nvPr/>
        </p:nvSpPr>
        <p:spPr>
          <a:xfrm>
            <a:off x="952500" y="5439742"/>
            <a:ext cx="18021300" cy="82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3034"/>
              </a:lnSpc>
              <a:spcBef>
                <a:spcPts val="0"/>
              </a:spcBef>
              <a:spcAft>
                <a:spcPts val="0"/>
              </a:spcAft>
              <a:buClr>
                <a:srgbClr val="FC6025"/>
              </a:buClr>
              <a:buSzPts val="5400"/>
              <a:buFont typeface="Unbounded"/>
              <a:buNone/>
            </a:pPr>
            <a:r>
              <a:rPr lang="en-US" sz="5400" b="1" i="0" u="sng" strike="noStrike" cap="none">
                <a:solidFill>
                  <a:srgbClr val="FC6025"/>
                </a:solidFill>
                <a:uFill>
                  <a:solidFill>
                    <a:srgbClr val="33343A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advert</a:t>
            </a:r>
            <a:r>
              <a:rPr lang="en-US" sz="5400" b="1" i="0" u="sng" strike="noStrike" cap="none">
                <a:solidFill>
                  <a:srgbClr val="FC6025"/>
                </a:solidFill>
                <a:uFill>
                  <a:solidFill>
                    <a:srgbClr val="33343A"/>
                  </a:solidFill>
                </a:uFill>
                <a:latin typeface="Unbounded"/>
                <a:ea typeface="Unbounded"/>
                <a:cs typeface="Unbounded"/>
                <a:sym typeface="Unbound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@n-e-n.ru</a:t>
            </a:r>
            <a:endParaRPr sz="5400" b="0" i="0" u="none" strike="noStrike" cap="none">
              <a:solidFill>
                <a:srgbClr val="FC602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39"/>
          <p:cNvSpPr/>
          <p:nvPr/>
        </p:nvSpPr>
        <p:spPr>
          <a:xfrm>
            <a:off x="952500" y="8153400"/>
            <a:ext cx="8067675" cy="1409700"/>
          </a:xfrm>
          <a:prstGeom prst="roundRect">
            <a:avLst>
              <a:gd name="adj" fmla="val 6757"/>
            </a:avLst>
          </a:prstGeom>
          <a:solidFill>
            <a:srgbClr val="4944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3" name="Google Shape;633;p3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5400" y="8458200"/>
            <a:ext cx="800100" cy="800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634" name="Google Shape;634;p39"/>
          <p:cNvSpPr/>
          <p:nvPr/>
        </p:nvSpPr>
        <p:spPr>
          <a:xfrm>
            <a:off x="2324100" y="8595360"/>
            <a:ext cx="6259324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2175"/>
              <a:buFont typeface="Golos Text"/>
              <a:buNone/>
            </a:pPr>
            <a:r>
              <a:rPr lang="en-US" sz="2175" b="1" i="0" u="sng" strike="noStrike" cap="none">
                <a:solidFill>
                  <a:srgbClr val="FFFBF9"/>
                </a:solidFill>
                <a:uFill>
                  <a:solidFill>
                    <a:srgbClr val="494442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TG-канал «Нет, это нормальная реклама»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39"/>
          <p:cNvSpPr/>
          <p:nvPr/>
        </p:nvSpPr>
        <p:spPr>
          <a:xfrm>
            <a:off x="9267825" y="8153400"/>
            <a:ext cx="8067675" cy="1409700"/>
          </a:xfrm>
          <a:prstGeom prst="roundRect">
            <a:avLst>
              <a:gd name="adj" fmla="val 6757"/>
            </a:avLst>
          </a:prstGeom>
          <a:solidFill>
            <a:srgbClr val="4944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9"/>
          <p:cNvSpPr/>
          <p:nvPr/>
        </p:nvSpPr>
        <p:spPr>
          <a:xfrm>
            <a:off x="9610725" y="8458200"/>
            <a:ext cx="800100" cy="800100"/>
          </a:xfrm>
          <a:prstGeom prst="roundRect">
            <a:avLst>
              <a:gd name="adj" fmla="val 11905"/>
            </a:avLst>
          </a:prstGeom>
          <a:solidFill>
            <a:srgbClr val="FFFB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7" name="Google Shape;637;p39" descr="preencoded.png"/>
          <p:cNvPicPr preferRelativeResize="0"/>
          <p:nvPr/>
        </p:nvPicPr>
        <p:blipFill rotWithShape="1">
          <a:blip r:embed="rId6">
            <a:alphaModFix/>
          </a:blip>
          <a:srcRect t="-3642" b="-3642"/>
          <a:stretch/>
        </p:blipFill>
        <p:spPr>
          <a:xfrm>
            <a:off x="9610725" y="8458200"/>
            <a:ext cx="800100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39"/>
          <p:cNvSpPr/>
          <p:nvPr/>
        </p:nvSpPr>
        <p:spPr>
          <a:xfrm>
            <a:off x="10639425" y="8595360"/>
            <a:ext cx="626364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FFFBF9"/>
              </a:buClr>
              <a:buSzPts val="2175"/>
              <a:buFont typeface="Golos Text"/>
              <a:buNone/>
            </a:pPr>
            <a:r>
              <a:rPr lang="en-US" sz="2175" b="1" i="0" u="sng" strike="noStrike" cap="none">
                <a:solidFill>
                  <a:srgbClr val="FFFBF9"/>
                </a:solidFill>
                <a:uFill>
                  <a:solidFill>
                    <a:srgbClr val="494442"/>
                  </a:solidFill>
                </a:uFill>
                <a:latin typeface="Golos Text"/>
                <a:ea typeface="Golos Text"/>
                <a:cs typeface="Golos Text"/>
                <a:sym typeface="Golos T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Наш блог на vc.ru</a:t>
            </a:r>
            <a:endParaRPr sz="217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2543</Words>
  <Application>Microsoft Office PowerPoint</Application>
  <PresentationFormat>Произвольный</PresentationFormat>
  <Paragraphs>433</Paragraphs>
  <Slides>37</Slides>
  <Notes>37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Calibri</vt:lpstr>
      <vt:lpstr>Golos Text</vt:lpstr>
      <vt:lpstr>Unbounded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Мария Данина</cp:lastModifiedBy>
  <cp:revision>1</cp:revision>
  <dcterms:modified xsi:type="dcterms:W3CDTF">2026-09-15T20:27:51Z</dcterms:modified>
</cp:coreProperties>
</file>